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84" r:id="rId1"/>
  </p:sldMasterIdLst>
  <p:notesMasterIdLst>
    <p:notesMasterId r:id="rId35"/>
  </p:notesMasterIdLst>
  <p:sldIdLst>
    <p:sldId id="256" r:id="rId2"/>
    <p:sldId id="296" r:id="rId3"/>
    <p:sldId id="260" r:id="rId4"/>
    <p:sldId id="289" r:id="rId5"/>
    <p:sldId id="290" r:id="rId6"/>
    <p:sldId id="294" r:id="rId7"/>
    <p:sldId id="293" r:id="rId8"/>
    <p:sldId id="257" r:id="rId9"/>
    <p:sldId id="285" r:id="rId10"/>
    <p:sldId id="286" r:id="rId11"/>
    <p:sldId id="287" r:id="rId12"/>
    <p:sldId id="263" r:id="rId13"/>
    <p:sldId id="288" r:id="rId14"/>
    <p:sldId id="262" r:id="rId15"/>
    <p:sldId id="266" r:id="rId16"/>
    <p:sldId id="270" r:id="rId17"/>
    <p:sldId id="291" r:id="rId18"/>
    <p:sldId id="297" r:id="rId19"/>
    <p:sldId id="299" r:id="rId20"/>
    <p:sldId id="298" r:id="rId21"/>
    <p:sldId id="300" r:id="rId22"/>
    <p:sldId id="301" r:id="rId23"/>
    <p:sldId id="302" r:id="rId24"/>
    <p:sldId id="272" r:id="rId25"/>
    <p:sldId id="292" r:id="rId26"/>
    <p:sldId id="273" r:id="rId27"/>
    <p:sldId id="278" r:id="rId28"/>
    <p:sldId id="279" r:id="rId29"/>
    <p:sldId id="303" r:id="rId30"/>
    <p:sldId id="284" r:id="rId31"/>
    <p:sldId id="304" r:id="rId32"/>
    <p:sldId id="305" r:id="rId33"/>
    <p:sldId id="306" r:id="rId34"/>
  </p:sldIdLst>
  <p:sldSz cx="9144000" cy="6858000" type="screen4x3"/>
  <p:notesSz cx="6858000" cy="9144000"/>
  <p:embeddedFontLst>
    <p:embeddedFont>
      <p:font typeface="Book Antiqua" panose="02040602050305030304" pitchFamily="18"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Open Sans" panose="020B0606030504020204" pitchFamily="34" charset="0"/>
      <p:regular r:id="rId46"/>
      <p:bold r:id="rId47"/>
      <p:italic r:id="rId48"/>
      <p:boldItalic r:id="rId49"/>
    </p:embeddedFont>
    <p:embeddedFont>
      <p:font typeface="Verdana" panose="020B0604030504040204" pitchFamily="3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2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555E27-A0E6-45CF-BAB7-E5FC8A47E6EB}" type="datetimeFigureOut">
              <a:rPr lang="en-US" smtClean="0"/>
              <a:t>11-Mar-23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D979F0-220C-4DB9-9B82-AC6077A364EF}" type="slidenum">
              <a:rPr lang="en-US" smtClean="0"/>
              <a:t>‹#›</a:t>
            </a:fld>
            <a:endParaRPr lang="en-US"/>
          </a:p>
        </p:txBody>
      </p:sp>
    </p:spTree>
    <p:extLst>
      <p:ext uri="{BB962C8B-B14F-4D97-AF65-F5344CB8AC3E}">
        <p14:creationId xmlns:p14="http://schemas.microsoft.com/office/powerpoint/2010/main" val="908342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89CF-B095-891D-CD42-083A32FC069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1777C5F-D5CD-48BE-EFA0-C5AB5D1E38E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820D666-4B94-DD81-1847-1C6E224315B0}"/>
              </a:ext>
            </a:extLst>
          </p:cNvPr>
          <p:cNvSpPr>
            <a:spLocks noGrp="1"/>
          </p:cNvSpPr>
          <p:nvPr>
            <p:ph type="dt" sz="half" idx="10"/>
          </p:nvPr>
        </p:nvSpPr>
        <p:spPr/>
        <p:txBody>
          <a:bodyPr/>
          <a:lstStyle/>
          <a:p>
            <a:fld id="{D7818581-7892-411C-81F0-9873CE12AB88}" type="datetimeFigureOut">
              <a:rPr lang="en-US" smtClean="0"/>
              <a:t>11-Mar-23</a:t>
            </a:fld>
            <a:endParaRPr lang="en-US"/>
          </a:p>
        </p:txBody>
      </p:sp>
      <p:sp>
        <p:nvSpPr>
          <p:cNvPr id="5" name="Footer Placeholder 4">
            <a:extLst>
              <a:ext uri="{FF2B5EF4-FFF2-40B4-BE49-F238E27FC236}">
                <a16:creationId xmlns:a16="http://schemas.microsoft.com/office/drawing/2014/main" id="{4B0FCD76-F360-AAAC-A07D-1C642D21C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BDAE-6A22-06DE-7592-528F9F9942E6}"/>
              </a:ext>
            </a:extLst>
          </p:cNvPr>
          <p:cNvSpPr>
            <a:spLocks noGrp="1"/>
          </p:cNvSpPr>
          <p:nvPr>
            <p:ph type="sldNum" sz="quarter" idx="12"/>
          </p:nvPr>
        </p:nvSpPr>
        <p:spPr/>
        <p:txBody>
          <a:bodyPr/>
          <a:lstStyle/>
          <a:p>
            <a:fld id="{D99522A2-EF3B-4D2B-B9B4-742541843918}" type="slidenum">
              <a:rPr lang="en-US" smtClean="0"/>
              <a:t>‹#›</a:t>
            </a:fld>
            <a:endParaRPr lang="en-US"/>
          </a:p>
        </p:txBody>
      </p:sp>
    </p:spTree>
    <p:extLst>
      <p:ext uri="{BB962C8B-B14F-4D97-AF65-F5344CB8AC3E}">
        <p14:creationId xmlns:p14="http://schemas.microsoft.com/office/powerpoint/2010/main" val="198124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13F9-30B1-00CE-9590-F3BFFB6B55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A3D876-A02B-B2C5-AA33-5A4A910D96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A936C-2A6C-8836-56F2-F94F496232D9}"/>
              </a:ext>
            </a:extLst>
          </p:cNvPr>
          <p:cNvSpPr>
            <a:spLocks noGrp="1"/>
          </p:cNvSpPr>
          <p:nvPr>
            <p:ph type="dt" sz="half" idx="10"/>
          </p:nvPr>
        </p:nvSpPr>
        <p:spPr/>
        <p:txBody>
          <a:bodyPr/>
          <a:lstStyle/>
          <a:p>
            <a:pPr eaLnBrk="1" latinLnBrk="0" hangingPunct="1"/>
            <a:fld id="{016B1E20-C6ED-4249-B237-A398811F5FC6}" type="datetime1">
              <a:rPr lang="en-US" smtClean="0"/>
              <a:t>11-Mar-23</a:t>
            </a:fld>
            <a:endParaRPr lang="en-US"/>
          </a:p>
        </p:txBody>
      </p:sp>
      <p:sp>
        <p:nvSpPr>
          <p:cNvPr id="5" name="Footer Placeholder 4">
            <a:extLst>
              <a:ext uri="{FF2B5EF4-FFF2-40B4-BE49-F238E27FC236}">
                <a16:creationId xmlns:a16="http://schemas.microsoft.com/office/drawing/2014/main" id="{BCD779B5-5F91-CA99-EB50-F0B7327411AC}"/>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BF54F701-150D-612A-9DF6-45B7862BBF9A}"/>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17934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9F9E6B-E47E-3C35-FD3D-D5D5AABD05A8}"/>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B695D7-D445-559C-8FA8-1F9F62F145D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9399B-B74F-A50B-D935-ABD76872D274}"/>
              </a:ext>
            </a:extLst>
          </p:cNvPr>
          <p:cNvSpPr>
            <a:spLocks noGrp="1"/>
          </p:cNvSpPr>
          <p:nvPr>
            <p:ph type="dt" sz="half" idx="10"/>
          </p:nvPr>
        </p:nvSpPr>
        <p:spPr/>
        <p:txBody>
          <a:bodyPr/>
          <a:lstStyle/>
          <a:p>
            <a:pPr eaLnBrk="1" latinLnBrk="0" hangingPunct="1"/>
            <a:fld id="{88395858-7EBD-497F-A158-BFA317996A89}" type="datetime1">
              <a:rPr lang="en-US" smtClean="0"/>
              <a:t>11-Mar-23</a:t>
            </a:fld>
            <a:endParaRPr lang="en-US"/>
          </a:p>
        </p:txBody>
      </p:sp>
      <p:sp>
        <p:nvSpPr>
          <p:cNvPr id="5" name="Footer Placeholder 4">
            <a:extLst>
              <a:ext uri="{FF2B5EF4-FFF2-40B4-BE49-F238E27FC236}">
                <a16:creationId xmlns:a16="http://schemas.microsoft.com/office/drawing/2014/main" id="{DFF6426C-B2E7-7E49-969E-E687DEB4C958}"/>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5450F77B-DC3E-3795-FFA3-D98BED934753}"/>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399432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C4A8-78AC-B8DE-C93E-A876DE457C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64FD0-DC69-C585-3EAC-640DE9E6EF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7B1C0-4779-94DF-248A-9B03DEE2F58A}"/>
              </a:ext>
            </a:extLst>
          </p:cNvPr>
          <p:cNvSpPr>
            <a:spLocks noGrp="1"/>
          </p:cNvSpPr>
          <p:nvPr>
            <p:ph type="dt" sz="half" idx="10"/>
          </p:nvPr>
        </p:nvSpPr>
        <p:spPr/>
        <p:txBody>
          <a:bodyPr/>
          <a:lstStyle/>
          <a:p>
            <a:pPr eaLnBrk="1" latinLnBrk="0" hangingPunct="1"/>
            <a:fld id="{8A804A70-A8F6-4E5C-BB1A-F47142DFA4D9}" type="datetime1">
              <a:rPr lang="en-US" smtClean="0"/>
              <a:t>11-Mar-23</a:t>
            </a:fld>
            <a:endParaRPr lang="en-US"/>
          </a:p>
        </p:txBody>
      </p:sp>
      <p:sp>
        <p:nvSpPr>
          <p:cNvPr id="5" name="Footer Placeholder 4">
            <a:extLst>
              <a:ext uri="{FF2B5EF4-FFF2-40B4-BE49-F238E27FC236}">
                <a16:creationId xmlns:a16="http://schemas.microsoft.com/office/drawing/2014/main" id="{02885FF7-2D45-2A15-BA74-6968D14BA0E0}"/>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395A0BA6-5806-653B-0293-E41AB00F2FAB}"/>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42343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A036-3044-48F4-2256-FAB986D3A93B}"/>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D824B36-0D8C-F750-69B2-24EF580E6B8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56ABB-9561-ED26-3744-0890C965118E}"/>
              </a:ext>
            </a:extLst>
          </p:cNvPr>
          <p:cNvSpPr>
            <a:spLocks noGrp="1"/>
          </p:cNvSpPr>
          <p:nvPr>
            <p:ph type="dt" sz="half" idx="10"/>
          </p:nvPr>
        </p:nvSpPr>
        <p:spPr/>
        <p:txBody>
          <a:bodyPr/>
          <a:lstStyle/>
          <a:p>
            <a:pPr eaLnBrk="1" latinLnBrk="0" hangingPunct="1"/>
            <a:fld id="{9FF67A79-8D1E-4E4E-BB0B-E54E3690DCBF}" type="datetime1">
              <a:rPr lang="en-US" smtClean="0"/>
              <a:t>11-Mar-23</a:t>
            </a:fld>
            <a:endParaRPr lang="en-US"/>
          </a:p>
        </p:txBody>
      </p:sp>
      <p:sp>
        <p:nvSpPr>
          <p:cNvPr id="5" name="Footer Placeholder 4">
            <a:extLst>
              <a:ext uri="{FF2B5EF4-FFF2-40B4-BE49-F238E27FC236}">
                <a16:creationId xmlns:a16="http://schemas.microsoft.com/office/drawing/2014/main" id="{95CB1F57-66BB-9E4F-662D-805D7766BBC5}"/>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1438CE78-FAE3-DB10-C2FD-DAD7BF97C41C}"/>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3316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5137-9500-A7FE-6674-86BC15DD48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A87DB-33FB-3C68-633B-A2D7D3192EF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BDB37A-715C-A088-C758-EDBC0927DED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F29165-7FBC-1917-C30B-EFE483EB20A5}"/>
              </a:ext>
            </a:extLst>
          </p:cNvPr>
          <p:cNvSpPr>
            <a:spLocks noGrp="1"/>
          </p:cNvSpPr>
          <p:nvPr>
            <p:ph type="dt" sz="half" idx="10"/>
          </p:nvPr>
        </p:nvSpPr>
        <p:spPr/>
        <p:txBody>
          <a:bodyPr/>
          <a:lstStyle/>
          <a:p>
            <a:pPr eaLnBrk="1" latinLnBrk="0" hangingPunct="1"/>
            <a:fld id="{5AF81D7E-8132-4C92-8ACF-1E7306883854}" type="datetime1">
              <a:rPr lang="en-US" smtClean="0"/>
              <a:t>11-Mar-23</a:t>
            </a:fld>
            <a:endParaRPr lang="en-US"/>
          </a:p>
        </p:txBody>
      </p:sp>
      <p:sp>
        <p:nvSpPr>
          <p:cNvPr id="6" name="Footer Placeholder 5">
            <a:extLst>
              <a:ext uri="{FF2B5EF4-FFF2-40B4-BE49-F238E27FC236}">
                <a16:creationId xmlns:a16="http://schemas.microsoft.com/office/drawing/2014/main" id="{C1BD6814-73FB-0ADF-07A0-B3A6DA87941F}"/>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5A942D58-BAB2-9CF4-AB7A-34532C992504}"/>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99200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2057-D7FE-5603-034D-1DF1614272C8}"/>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FE37CE-DFF6-8A28-268F-63FBDE13699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B92D305-8C15-B299-C2D8-DF91FE1474E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4C2EEE-842B-1EF5-8E1D-3B93255F0E7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BAD3CC1-1F85-F5BB-45B5-677C43A3FC4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C2AB43-3506-6044-36AB-25CC7167C074}"/>
              </a:ext>
            </a:extLst>
          </p:cNvPr>
          <p:cNvSpPr>
            <a:spLocks noGrp="1"/>
          </p:cNvSpPr>
          <p:nvPr>
            <p:ph type="dt" sz="half" idx="10"/>
          </p:nvPr>
        </p:nvSpPr>
        <p:spPr/>
        <p:txBody>
          <a:bodyPr/>
          <a:lstStyle/>
          <a:p>
            <a:pPr eaLnBrk="1" latinLnBrk="0" hangingPunct="1"/>
            <a:fld id="{539C1B12-81CC-45A0-A757-4F4335AD3B17}" type="datetime1">
              <a:rPr lang="en-US" smtClean="0"/>
              <a:t>11-Mar-23</a:t>
            </a:fld>
            <a:endParaRPr lang="en-US"/>
          </a:p>
        </p:txBody>
      </p:sp>
      <p:sp>
        <p:nvSpPr>
          <p:cNvPr id="8" name="Footer Placeholder 7">
            <a:extLst>
              <a:ext uri="{FF2B5EF4-FFF2-40B4-BE49-F238E27FC236}">
                <a16:creationId xmlns:a16="http://schemas.microsoft.com/office/drawing/2014/main" id="{32867EE0-99E8-A986-43BC-90FD9E7322BE}"/>
              </a:ext>
            </a:extLst>
          </p:cNvPr>
          <p:cNvSpPr>
            <a:spLocks noGrp="1"/>
          </p:cNvSpPr>
          <p:nvPr>
            <p:ph type="ftr" sz="quarter" idx="11"/>
          </p:nvPr>
        </p:nvSpPr>
        <p:spPr/>
        <p:txBody>
          <a:bodyPr/>
          <a:lstStyle/>
          <a:p>
            <a:endParaRPr kumimoji="0" lang="en-US"/>
          </a:p>
        </p:txBody>
      </p:sp>
      <p:sp>
        <p:nvSpPr>
          <p:cNvPr id="9" name="Slide Number Placeholder 8">
            <a:extLst>
              <a:ext uri="{FF2B5EF4-FFF2-40B4-BE49-F238E27FC236}">
                <a16:creationId xmlns:a16="http://schemas.microsoft.com/office/drawing/2014/main" id="{481C04C7-5029-373D-EAC9-E183936E40FD}"/>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28127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980CC-6D51-B0B0-36E0-6541251EBC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ADCD3A-33FC-44ED-673B-26312F681BBC}"/>
              </a:ext>
            </a:extLst>
          </p:cNvPr>
          <p:cNvSpPr>
            <a:spLocks noGrp="1"/>
          </p:cNvSpPr>
          <p:nvPr>
            <p:ph type="dt" sz="half" idx="10"/>
          </p:nvPr>
        </p:nvSpPr>
        <p:spPr/>
        <p:txBody>
          <a:bodyPr/>
          <a:lstStyle/>
          <a:p>
            <a:pPr eaLnBrk="1" latinLnBrk="0" hangingPunct="1"/>
            <a:fld id="{6B42E639-1B06-4816-BA8D-1E1953CDF492}" type="datetime1">
              <a:rPr lang="en-US" smtClean="0"/>
              <a:t>11-Mar-23</a:t>
            </a:fld>
            <a:endParaRPr lang="en-US"/>
          </a:p>
        </p:txBody>
      </p:sp>
      <p:sp>
        <p:nvSpPr>
          <p:cNvPr id="4" name="Footer Placeholder 3">
            <a:extLst>
              <a:ext uri="{FF2B5EF4-FFF2-40B4-BE49-F238E27FC236}">
                <a16:creationId xmlns:a16="http://schemas.microsoft.com/office/drawing/2014/main" id="{4D4FB9BF-A98A-7A39-4147-452E23C79A9A}"/>
              </a:ext>
            </a:extLst>
          </p:cNvPr>
          <p:cNvSpPr>
            <a:spLocks noGrp="1"/>
          </p:cNvSpPr>
          <p:nvPr>
            <p:ph type="ftr" sz="quarter" idx="11"/>
          </p:nvPr>
        </p:nvSpPr>
        <p:spPr/>
        <p:txBody>
          <a:bodyPr/>
          <a:lstStyle/>
          <a:p>
            <a:endParaRPr kumimoji="0" lang="en-US"/>
          </a:p>
        </p:txBody>
      </p:sp>
      <p:sp>
        <p:nvSpPr>
          <p:cNvPr id="5" name="Slide Number Placeholder 4">
            <a:extLst>
              <a:ext uri="{FF2B5EF4-FFF2-40B4-BE49-F238E27FC236}">
                <a16:creationId xmlns:a16="http://schemas.microsoft.com/office/drawing/2014/main" id="{EE0AB675-0486-FDED-AD28-96EBF03A545B}"/>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68553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C45424-7D61-7C84-5612-5BC9509D9AEF}"/>
              </a:ext>
            </a:extLst>
          </p:cNvPr>
          <p:cNvSpPr>
            <a:spLocks noGrp="1"/>
          </p:cNvSpPr>
          <p:nvPr>
            <p:ph type="dt" sz="half" idx="10"/>
          </p:nvPr>
        </p:nvSpPr>
        <p:spPr/>
        <p:txBody>
          <a:bodyPr/>
          <a:lstStyle/>
          <a:p>
            <a:pPr eaLnBrk="1" latinLnBrk="0" hangingPunct="1"/>
            <a:fld id="{591E4F34-E988-4288-B03F-887ED94F99D9}" type="datetime1">
              <a:rPr lang="en-US" smtClean="0"/>
              <a:t>11-Mar-23</a:t>
            </a:fld>
            <a:endParaRPr lang="en-US"/>
          </a:p>
        </p:txBody>
      </p:sp>
      <p:sp>
        <p:nvSpPr>
          <p:cNvPr id="3" name="Footer Placeholder 2">
            <a:extLst>
              <a:ext uri="{FF2B5EF4-FFF2-40B4-BE49-F238E27FC236}">
                <a16:creationId xmlns:a16="http://schemas.microsoft.com/office/drawing/2014/main" id="{F5E17E90-BD1E-7E4E-D34A-F8B65DB5EF04}"/>
              </a:ext>
            </a:extLst>
          </p:cNvPr>
          <p:cNvSpPr>
            <a:spLocks noGrp="1"/>
          </p:cNvSpPr>
          <p:nvPr>
            <p:ph type="ftr" sz="quarter" idx="11"/>
          </p:nvPr>
        </p:nvSpPr>
        <p:spPr/>
        <p:txBody>
          <a:bodyPr/>
          <a:lstStyle/>
          <a:p>
            <a:endParaRPr kumimoji="0" lang="en-US"/>
          </a:p>
        </p:txBody>
      </p:sp>
      <p:sp>
        <p:nvSpPr>
          <p:cNvPr id="4" name="Slide Number Placeholder 3">
            <a:extLst>
              <a:ext uri="{FF2B5EF4-FFF2-40B4-BE49-F238E27FC236}">
                <a16:creationId xmlns:a16="http://schemas.microsoft.com/office/drawing/2014/main" id="{ED4CF46F-570F-6A17-B3B5-EBA1A5345CA8}"/>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97309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6CD4-252B-B102-B965-303ABB737E9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D03DBB6-5F53-9D0A-0511-1DBD7BA7C68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2A8C09-D657-6D99-E753-2969E51F800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DDEA83-B3E4-55AE-5EF2-DCF6F1A0CC90}"/>
              </a:ext>
            </a:extLst>
          </p:cNvPr>
          <p:cNvSpPr>
            <a:spLocks noGrp="1"/>
          </p:cNvSpPr>
          <p:nvPr>
            <p:ph type="dt" sz="half" idx="10"/>
          </p:nvPr>
        </p:nvSpPr>
        <p:spPr/>
        <p:txBody>
          <a:bodyPr/>
          <a:lstStyle/>
          <a:p>
            <a:pPr eaLnBrk="1" latinLnBrk="0" hangingPunct="1"/>
            <a:fld id="{76359E3C-798A-4C50-9F89-017062E65D70}" type="datetime1">
              <a:rPr lang="en-US" smtClean="0"/>
              <a:t>11-Mar-23</a:t>
            </a:fld>
            <a:endParaRPr lang="en-US"/>
          </a:p>
        </p:txBody>
      </p:sp>
      <p:sp>
        <p:nvSpPr>
          <p:cNvPr id="6" name="Footer Placeholder 5">
            <a:extLst>
              <a:ext uri="{FF2B5EF4-FFF2-40B4-BE49-F238E27FC236}">
                <a16:creationId xmlns:a16="http://schemas.microsoft.com/office/drawing/2014/main" id="{F6238801-926E-D5BC-1095-EBDBF14CFBF6}"/>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C07B4EBE-F132-72E2-4AAC-F2996EBF7489}"/>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219324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2F1C-3A62-DA20-C1E2-AF100CE9C49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2D12B59-D5CC-D64E-8442-68C7C58CEB3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6B643F2-3AE6-3EED-F069-B7130787746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7054675-1424-54F0-58E8-83CE762CA2A7}"/>
              </a:ext>
            </a:extLst>
          </p:cNvPr>
          <p:cNvSpPr>
            <a:spLocks noGrp="1"/>
          </p:cNvSpPr>
          <p:nvPr>
            <p:ph type="dt" sz="half" idx="10"/>
          </p:nvPr>
        </p:nvSpPr>
        <p:spPr/>
        <p:txBody>
          <a:bodyPr/>
          <a:lstStyle/>
          <a:p>
            <a:pPr eaLnBrk="1" latinLnBrk="0" hangingPunct="1"/>
            <a:fld id="{EED07EF3-C3D4-4227-BC31-9DBECDD5042E}" type="datetime1">
              <a:rPr lang="en-US" smtClean="0"/>
              <a:t>11-Mar-23</a:t>
            </a:fld>
            <a:endParaRPr lang="en-US"/>
          </a:p>
        </p:txBody>
      </p:sp>
      <p:sp>
        <p:nvSpPr>
          <p:cNvPr id="6" name="Footer Placeholder 5">
            <a:extLst>
              <a:ext uri="{FF2B5EF4-FFF2-40B4-BE49-F238E27FC236}">
                <a16:creationId xmlns:a16="http://schemas.microsoft.com/office/drawing/2014/main" id="{09C13005-DFED-424C-908E-B168EB03ED9C}"/>
              </a:ext>
            </a:extLst>
          </p:cNvPr>
          <p:cNvSpPr>
            <a:spLocks noGrp="1"/>
          </p:cNvSpPr>
          <p:nvPr>
            <p:ph type="ftr" sz="quarter" idx="11"/>
          </p:nvPr>
        </p:nvSpPr>
        <p:spPr/>
        <p:txBody>
          <a:bodyPr/>
          <a:lstStyle/>
          <a:p>
            <a:endParaRPr kumimoji="0" lang="en-US"/>
          </a:p>
        </p:txBody>
      </p:sp>
      <p:sp>
        <p:nvSpPr>
          <p:cNvPr id="7" name="Slide Number Placeholder 6">
            <a:extLst>
              <a:ext uri="{FF2B5EF4-FFF2-40B4-BE49-F238E27FC236}">
                <a16:creationId xmlns:a16="http://schemas.microsoft.com/office/drawing/2014/main" id="{8A3077BD-DE74-48F2-556E-403E50139FB7}"/>
              </a:ext>
            </a:extLst>
          </p:cNvPr>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129969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7000">
              <a:schemeClr val="accent2">
                <a:lumMod val="0"/>
                <a:lumOff val="100000"/>
              </a:schemeClr>
            </a:gs>
            <a:gs pos="100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87BB7E-B0DB-1C77-BC9D-D1F6785A2A7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456D3-1B07-F6D8-F39F-065EA7E154D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F277B-0FD1-A324-3F0C-CD82FB341EF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1" latinLnBrk="0" hangingPunct="1"/>
            <a:fld id="{66F928FD-753C-4628-81F2-F9AF39E16452}" type="datetime1">
              <a:rPr lang="en-US" smtClean="0"/>
              <a:t>11-Mar-23</a:t>
            </a:fld>
            <a:endParaRPr lang="en-US"/>
          </a:p>
        </p:txBody>
      </p:sp>
      <p:sp>
        <p:nvSpPr>
          <p:cNvPr id="5" name="Footer Placeholder 4">
            <a:extLst>
              <a:ext uri="{FF2B5EF4-FFF2-40B4-BE49-F238E27FC236}">
                <a16:creationId xmlns:a16="http://schemas.microsoft.com/office/drawing/2014/main" id="{1C253691-47E2-3CDF-F737-E5404CB4683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0" lang="en-US"/>
          </a:p>
        </p:txBody>
      </p:sp>
      <p:sp>
        <p:nvSpPr>
          <p:cNvPr id="6" name="Slide Number Placeholder 5">
            <a:extLst>
              <a:ext uri="{FF2B5EF4-FFF2-40B4-BE49-F238E27FC236}">
                <a16:creationId xmlns:a16="http://schemas.microsoft.com/office/drawing/2014/main" id="{AA5B21F6-87E6-A6E9-1D27-9C96DB1E10E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E57653-3E58-4892-A7ED-712530ACC680}" type="slidenum">
              <a:rPr kumimoji="0" lang="en-US" smtClean="0"/>
              <a:pPr eaLnBrk="1" latinLnBrk="0" hangingPunct="1"/>
              <a:t>‹#›</a:t>
            </a:fld>
            <a:endParaRPr kumimoji="0" lang="en-US"/>
          </a:p>
        </p:txBody>
      </p:sp>
    </p:spTree>
    <p:extLst>
      <p:ext uri="{BB962C8B-B14F-4D97-AF65-F5344CB8AC3E}">
        <p14:creationId xmlns:p14="http://schemas.microsoft.com/office/powerpoint/2010/main" val="29597418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30" y="990600"/>
            <a:ext cx="8257939" cy="3581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424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469" t="12971" r="22087" b="9535"/>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30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838200"/>
            <a:ext cx="8046156" cy="4525963"/>
          </a:xfrm>
        </p:spPr>
      </p:pic>
    </p:spTree>
    <p:extLst>
      <p:ext uri="{BB962C8B-B14F-4D97-AF65-F5344CB8AC3E}">
        <p14:creationId xmlns:p14="http://schemas.microsoft.com/office/powerpoint/2010/main" val="289845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610" y="685800"/>
            <a:ext cx="8229600" cy="4525963"/>
          </a:xfrm>
        </p:spPr>
        <p:txBody>
          <a:bodyPr/>
          <a:lstStyle/>
          <a:p>
            <a:r>
              <a:rPr lang="en-US" b="1" dirty="0"/>
              <a:t>Federated Users</a:t>
            </a:r>
          </a:p>
          <a:p>
            <a:pPr lvl="1"/>
            <a:r>
              <a:rPr lang="en-US" dirty="0"/>
              <a:t>If the users in your organization already have a way to be authenticated, you can federate those user identities into AWS.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981200"/>
            <a:ext cx="7733221" cy="3415144"/>
          </a:xfrm>
          <a:prstGeom prst="rect">
            <a:avLst/>
          </a:prstGeom>
        </p:spPr>
      </p:pic>
    </p:spTree>
    <p:extLst>
      <p:ext uri="{BB962C8B-B14F-4D97-AF65-F5344CB8AC3E}">
        <p14:creationId xmlns:p14="http://schemas.microsoft.com/office/powerpoint/2010/main" val="3947046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62000" y="381000"/>
          <a:ext cx="7696202" cy="6019800"/>
        </p:xfrm>
        <a:graphic>
          <a:graphicData uri="http://schemas.openxmlformats.org/drawingml/2006/table">
            <a:tbl>
              <a:tblPr/>
              <a:tblGrid>
                <a:gridCol w="3848101">
                  <a:extLst>
                    <a:ext uri="{9D8B030D-6E8A-4147-A177-3AD203B41FA5}">
                      <a16:colId xmlns:a16="http://schemas.microsoft.com/office/drawing/2014/main" val="20000"/>
                    </a:ext>
                  </a:extLst>
                </a:gridCol>
                <a:gridCol w="3848101">
                  <a:extLst>
                    <a:ext uri="{9D8B030D-6E8A-4147-A177-3AD203B41FA5}">
                      <a16:colId xmlns:a16="http://schemas.microsoft.com/office/drawing/2014/main" val="20001"/>
                    </a:ext>
                  </a:extLst>
                </a:gridCol>
              </a:tblGrid>
              <a:tr h="658115">
                <a:tc>
                  <a:txBody>
                    <a:bodyPr/>
                    <a:lstStyle/>
                    <a:p>
                      <a:pPr algn="ctr"/>
                      <a:r>
                        <a:rPr lang="en-US" sz="1400" b="1" dirty="0">
                          <a:solidFill>
                            <a:srgbClr val="FFFFFF"/>
                          </a:solidFill>
                          <a:effectLst/>
                        </a:rPr>
                        <a:t>When to Create IAM User</a:t>
                      </a:r>
                      <a:endParaRPr lang="en-US" sz="1400" dirty="0">
                        <a:solidFill>
                          <a:srgbClr val="FFFFFF"/>
                        </a:solidFill>
                        <a:effectLst/>
                      </a:endParaRPr>
                    </a:p>
                  </a:txBody>
                  <a:tcPr marL="70718" marR="70718" marT="35359" marB="35359" anchor="ctr">
                    <a:lnL>
                      <a:noFill/>
                    </a:lnL>
                    <a:lnR>
                      <a:noFill/>
                    </a:lnR>
                    <a:lnT>
                      <a:noFill/>
                    </a:lnT>
                    <a:lnB>
                      <a:noFill/>
                    </a:lnB>
                    <a:solidFill>
                      <a:srgbClr val="0B81DC"/>
                    </a:solidFill>
                  </a:tcPr>
                </a:tc>
                <a:tc>
                  <a:txBody>
                    <a:bodyPr/>
                    <a:lstStyle/>
                    <a:p>
                      <a:pPr algn="ctr"/>
                      <a:r>
                        <a:rPr lang="en-US" sz="1400" b="1">
                          <a:solidFill>
                            <a:srgbClr val="FFFFFF"/>
                          </a:solidFill>
                          <a:effectLst/>
                        </a:rPr>
                        <a:t>When to Create an IAM Role</a:t>
                      </a:r>
                      <a:endParaRPr lang="en-US" sz="1400">
                        <a:solidFill>
                          <a:srgbClr val="FFFFFF"/>
                        </a:solidFill>
                        <a:effectLst/>
                      </a:endParaRPr>
                    </a:p>
                  </a:txBody>
                  <a:tcPr marL="70718" marR="70718" marT="35359" marB="35359" anchor="ctr">
                    <a:lnL>
                      <a:noFill/>
                    </a:lnL>
                    <a:lnR>
                      <a:noFill/>
                    </a:lnR>
                    <a:lnT>
                      <a:noFill/>
                    </a:lnT>
                    <a:lnB>
                      <a:noFill/>
                    </a:lnB>
                    <a:solidFill>
                      <a:srgbClr val="0B81DC"/>
                    </a:solidFill>
                  </a:tcPr>
                </a:tc>
                <a:extLst>
                  <a:ext uri="{0D108BD9-81ED-4DB2-BD59-A6C34878D82A}">
                    <a16:rowId xmlns:a16="http://schemas.microsoft.com/office/drawing/2014/main" val="10000"/>
                  </a:ext>
                </a:extLst>
              </a:tr>
              <a:tr h="1504951">
                <a:tc>
                  <a:txBody>
                    <a:bodyPr/>
                    <a:lstStyle/>
                    <a:p>
                      <a:pPr algn="ctr"/>
                      <a:r>
                        <a:rPr lang="en-US" sz="1400" b="0" dirty="0">
                          <a:solidFill>
                            <a:srgbClr val="545454"/>
                          </a:solidFill>
                          <a:effectLst/>
                        </a:rPr>
                        <a:t>You created an AWS account and you’re the only person who works in your account.</a:t>
                      </a:r>
                      <a:endParaRPr lang="en-US" sz="1400" dirty="0">
                        <a:solidFill>
                          <a:srgbClr val="545454"/>
                        </a:solidFill>
                        <a:effectLst/>
                      </a:endParaRPr>
                    </a:p>
                  </a:txBody>
                  <a:tcPr marL="73665" marR="73665" marT="35359" marB="35359" anchor="ctr">
                    <a:lnL>
                      <a:noFill/>
                    </a:lnL>
                    <a:lnR>
                      <a:noFill/>
                    </a:lnR>
                    <a:lnT>
                      <a:noFill/>
                    </a:lnT>
                    <a:lnB>
                      <a:noFill/>
                    </a:lnB>
                    <a:solidFill>
                      <a:srgbClr val="D2EAFC"/>
                    </a:solidFill>
                  </a:tcPr>
                </a:tc>
                <a:tc>
                  <a:txBody>
                    <a:bodyPr/>
                    <a:lstStyle/>
                    <a:p>
                      <a:pPr algn="ctr"/>
                      <a:r>
                        <a:rPr lang="en-US" sz="1400" b="0">
                          <a:solidFill>
                            <a:srgbClr val="545454"/>
                          </a:solidFill>
                          <a:effectLst/>
                        </a:rPr>
                        <a:t>You’re creating an application that runs on an Amazon EC2 instance and that application makes requests to AWS.</a:t>
                      </a:r>
                      <a:endParaRPr lang="en-US" sz="1400">
                        <a:solidFill>
                          <a:srgbClr val="545454"/>
                        </a:solidFill>
                        <a:effectLst/>
                      </a:endParaRPr>
                    </a:p>
                  </a:txBody>
                  <a:tcPr marL="73665" marR="73665" marT="35359" marB="35359" anchor="ctr">
                    <a:lnL>
                      <a:noFill/>
                    </a:lnL>
                    <a:lnR>
                      <a:noFill/>
                    </a:lnR>
                    <a:lnT>
                      <a:noFill/>
                    </a:lnT>
                    <a:lnB>
                      <a:noFill/>
                    </a:lnB>
                    <a:solidFill>
                      <a:srgbClr val="D2EAFC"/>
                    </a:solidFill>
                  </a:tcPr>
                </a:tc>
                <a:extLst>
                  <a:ext uri="{0D108BD9-81ED-4DB2-BD59-A6C34878D82A}">
                    <a16:rowId xmlns:a16="http://schemas.microsoft.com/office/drawing/2014/main" val="10001"/>
                  </a:ext>
                </a:extLst>
              </a:tr>
              <a:tr h="1787228">
                <a:tc>
                  <a:txBody>
                    <a:bodyPr/>
                    <a:lstStyle/>
                    <a:p>
                      <a:pPr algn="ctr"/>
                      <a:r>
                        <a:rPr lang="en-US" sz="1400" b="0" dirty="0">
                          <a:solidFill>
                            <a:srgbClr val="545454"/>
                          </a:solidFill>
                          <a:effectLst/>
                        </a:rPr>
                        <a:t>Other people in your group need to work in your AWS account, and your group is using no other identity mechanism.</a:t>
                      </a:r>
                      <a:endParaRPr lang="en-US" sz="1400" dirty="0">
                        <a:solidFill>
                          <a:srgbClr val="545454"/>
                        </a:solidFill>
                        <a:effectLst/>
                      </a:endParaRPr>
                    </a:p>
                  </a:txBody>
                  <a:tcPr marL="73665" marR="73665" marT="35359" marB="35359" anchor="ctr">
                    <a:lnL>
                      <a:noFill/>
                    </a:lnL>
                    <a:lnR>
                      <a:noFill/>
                    </a:lnR>
                    <a:lnT>
                      <a:noFill/>
                    </a:lnT>
                    <a:lnB>
                      <a:noFill/>
                    </a:lnB>
                    <a:solidFill>
                      <a:srgbClr val="D2EAFC"/>
                    </a:solidFill>
                  </a:tcPr>
                </a:tc>
                <a:tc>
                  <a:txBody>
                    <a:bodyPr/>
                    <a:lstStyle/>
                    <a:p>
                      <a:pPr algn="ctr"/>
                      <a:r>
                        <a:rPr lang="en-US" sz="1400" b="0">
                          <a:solidFill>
                            <a:srgbClr val="545454"/>
                          </a:solidFill>
                          <a:effectLst/>
                        </a:rPr>
                        <a:t>You’re creating an app that runs on a mobile phone and that makes requests to AWS.</a:t>
                      </a:r>
                      <a:endParaRPr lang="en-US" sz="1400">
                        <a:solidFill>
                          <a:srgbClr val="545454"/>
                        </a:solidFill>
                        <a:effectLst/>
                      </a:endParaRPr>
                    </a:p>
                  </a:txBody>
                  <a:tcPr marL="73665" marR="73665" marT="35359" marB="35359" anchor="ctr">
                    <a:lnL>
                      <a:noFill/>
                    </a:lnL>
                    <a:lnR>
                      <a:noFill/>
                    </a:lnR>
                    <a:lnT>
                      <a:noFill/>
                    </a:lnT>
                    <a:lnB>
                      <a:noFill/>
                    </a:lnB>
                    <a:solidFill>
                      <a:srgbClr val="D2EAFC"/>
                    </a:solidFill>
                  </a:tcPr>
                </a:tc>
                <a:extLst>
                  <a:ext uri="{0D108BD9-81ED-4DB2-BD59-A6C34878D82A}">
                    <a16:rowId xmlns:a16="http://schemas.microsoft.com/office/drawing/2014/main" val="10002"/>
                  </a:ext>
                </a:extLst>
              </a:tr>
              <a:tr h="2069506">
                <a:tc>
                  <a:txBody>
                    <a:bodyPr/>
                    <a:lstStyle/>
                    <a:p>
                      <a:pPr algn="ctr"/>
                      <a:r>
                        <a:rPr lang="en-US" sz="1400" b="0">
                          <a:solidFill>
                            <a:srgbClr val="545454"/>
                          </a:solidFill>
                          <a:effectLst/>
                        </a:rPr>
                        <a:t>You want to use the command-line interface to work with AWS.</a:t>
                      </a:r>
                      <a:endParaRPr lang="en-US" sz="1400">
                        <a:solidFill>
                          <a:srgbClr val="545454"/>
                        </a:solidFill>
                        <a:effectLst/>
                      </a:endParaRPr>
                    </a:p>
                  </a:txBody>
                  <a:tcPr marL="73665" marR="73665" marT="35359" marB="35359" anchor="ctr">
                    <a:lnL>
                      <a:noFill/>
                    </a:lnL>
                    <a:lnR>
                      <a:noFill/>
                    </a:lnR>
                    <a:lnT>
                      <a:noFill/>
                    </a:lnT>
                    <a:lnB>
                      <a:noFill/>
                    </a:lnB>
                    <a:solidFill>
                      <a:srgbClr val="D2EAFC"/>
                    </a:solidFill>
                  </a:tcPr>
                </a:tc>
                <a:tc>
                  <a:txBody>
                    <a:bodyPr/>
                    <a:lstStyle/>
                    <a:p>
                      <a:pPr algn="ctr"/>
                      <a:r>
                        <a:rPr lang="en-US" sz="1400" b="0" dirty="0">
                          <a:solidFill>
                            <a:srgbClr val="545454"/>
                          </a:solidFill>
                          <a:effectLst/>
                        </a:rPr>
                        <a:t>Users in your company are authenticated in your corporate network and want to be able to use AWS without having no sign in again (federate into AWS)</a:t>
                      </a:r>
                      <a:endParaRPr lang="en-US" sz="1400" dirty="0">
                        <a:solidFill>
                          <a:srgbClr val="545454"/>
                        </a:solidFill>
                        <a:effectLst/>
                      </a:endParaRPr>
                    </a:p>
                  </a:txBody>
                  <a:tcPr marL="73665" marR="73665" marT="35359" marB="35359" anchor="ctr">
                    <a:lnL>
                      <a:noFill/>
                    </a:lnL>
                    <a:lnR>
                      <a:noFill/>
                    </a:lnR>
                    <a:lnT>
                      <a:noFill/>
                    </a:lnT>
                    <a:lnB>
                      <a:noFill/>
                    </a:lnB>
                    <a:solidFill>
                      <a:srgbClr val="D2EAFC"/>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7734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4404"/>
            <a:ext cx="8305800" cy="567196"/>
          </a:xfrm>
        </p:spPr>
        <p:txBody>
          <a:bodyPr>
            <a:normAutofit fontScale="90000"/>
          </a:bodyPr>
          <a:lstStyle/>
          <a:p>
            <a:r>
              <a:rPr lang="en-US" sz="3600" dirty="0">
                <a:latin typeface="Indie Flower" panose="02000000000000000000" pitchFamily="2" charset="0"/>
              </a:rPr>
              <a:t>Elastic Compute Cloud (EC2)</a:t>
            </a:r>
          </a:p>
        </p:txBody>
      </p:sp>
      <p:sp>
        <p:nvSpPr>
          <p:cNvPr id="3" name="Content Placeholder 2"/>
          <p:cNvSpPr>
            <a:spLocks noGrp="1"/>
          </p:cNvSpPr>
          <p:nvPr>
            <p:ph idx="1"/>
          </p:nvPr>
        </p:nvSpPr>
        <p:spPr>
          <a:xfrm>
            <a:off x="838200" y="1600200"/>
            <a:ext cx="8153400" cy="4267200"/>
          </a:xfrm>
        </p:spPr>
        <p:txBody>
          <a:bodyPr>
            <a:noAutofit/>
          </a:bodyPr>
          <a:lstStyle/>
          <a:p>
            <a:pPr algn="just"/>
            <a:r>
              <a:rPr lang="en-US" sz="1800" dirty="0">
                <a:latin typeface="Indie Flower" panose="02000000000000000000" pitchFamily="2" charset="0"/>
              </a:rPr>
              <a:t>A web service that provides </a:t>
            </a:r>
            <a:r>
              <a:rPr lang="en-US" sz="1800" b="1" dirty="0">
                <a:solidFill>
                  <a:schemeClr val="accent2">
                    <a:lumMod val="75000"/>
                  </a:schemeClr>
                </a:solidFill>
                <a:latin typeface="Indie Flower" panose="02000000000000000000" pitchFamily="2" charset="0"/>
              </a:rPr>
              <a:t>resizable compute capacity </a:t>
            </a:r>
            <a:r>
              <a:rPr lang="en-US" sz="1800" dirty="0">
                <a:latin typeface="Indie Flower" panose="02000000000000000000" pitchFamily="2" charset="0"/>
              </a:rPr>
              <a:t>in the cloud.</a:t>
            </a:r>
          </a:p>
          <a:p>
            <a:pPr algn="just"/>
            <a:r>
              <a:rPr lang="en-US" sz="1800" dirty="0">
                <a:latin typeface="Indie Flower" panose="02000000000000000000" pitchFamily="2" charset="0"/>
              </a:rPr>
              <a:t>EC2 allows </a:t>
            </a:r>
            <a:r>
              <a:rPr lang="en-US" sz="1800" b="1" dirty="0">
                <a:solidFill>
                  <a:schemeClr val="accent2">
                    <a:lumMod val="75000"/>
                  </a:schemeClr>
                </a:solidFill>
                <a:latin typeface="Indie Flower" panose="02000000000000000000" pitchFamily="2" charset="0"/>
              </a:rPr>
              <a:t>creating Virtual Machines (VM) on-demand</a:t>
            </a:r>
            <a:r>
              <a:rPr lang="en-US" sz="1800" dirty="0">
                <a:latin typeface="Indie Flower" panose="02000000000000000000" pitchFamily="2" charset="0"/>
              </a:rPr>
              <a:t>. Pre-configured </a:t>
            </a:r>
            <a:r>
              <a:rPr lang="en-US" sz="1800" b="1" dirty="0">
                <a:solidFill>
                  <a:schemeClr val="accent2">
                    <a:lumMod val="75000"/>
                  </a:schemeClr>
                </a:solidFill>
                <a:latin typeface="Indie Flower" panose="02000000000000000000" pitchFamily="2" charset="0"/>
              </a:rPr>
              <a:t>templated Amazon Machine Image (AMI) </a:t>
            </a:r>
            <a:r>
              <a:rPr lang="en-US" sz="1800" dirty="0">
                <a:latin typeface="Indie Flower" panose="02000000000000000000" pitchFamily="2" charset="0"/>
              </a:rPr>
              <a:t>can be used get running immediately. Creating and sharing your own AMI is also possible via the </a:t>
            </a:r>
            <a:r>
              <a:rPr lang="en-US" sz="1800" b="1" dirty="0">
                <a:solidFill>
                  <a:schemeClr val="accent2">
                    <a:lumMod val="75000"/>
                  </a:schemeClr>
                </a:solidFill>
                <a:latin typeface="Indie Flower" panose="02000000000000000000" pitchFamily="2" charset="0"/>
              </a:rPr>
              <a:t>AWS Marketplace.</a:t>
            </a:r>
          </a:p>
          <a:p>
            <a:pPr algn="just"/>
            <a:r>
              <a:rPr lang="en-US" sz="1800" dirty="0">
                <a:latin typeface="Indie Flower" panose="02000000000000000000" pitchFamily="2" charset="0"/>
              </a:rPr>
              <a:t>Pay only for resources actually consume, </a:t>
            </a:r>
            <a:r>
              <a:rPr lang="en-US" sz="1800" b="1" dirty="0">
                <a:solidFill>
                  <a:schemeClr val="accent2">
                    <a:lumMod val="75000"/>
                  </a:schemeClr>
                </a:solidFill>
                <a:latin typeface="Indie Flower" panose="02000000000000000000" pitchFamily="2" charset="0"/>
              </a:rPr>
              <a:t>instance-hours.</a:t>
            </a:r>
          </a:p>
          <a:p>
            <a:pPr marL="0" indent="0" algn="just">
              <a:buNone/>
            </a:pPr>
            <a:endParaRPr lang="en-US" sz="18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14</a:t>
            </a:fld>
            <a:endParaRPr kumimoji="0" lang="en-US"/>
          </a:p>
        </p:txBody>
      </p:sp>
      <p:pic>
        <p:nvPicPr>
          <p:cNvPr id="13314" name="Picture 2" descr="What is AWS EC2?">
            <a:extLst>
              <a:ext uri="{FF2B5EF4-FFF2-40B4-BE49-F238E27FC236}">
                <a16:creationId xmlns:a16="http://schemas.microsoft.com/office/drawing/2014/main" id="{FFFF2310-F681-5554-DF54-4897422DF0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79" r="28877" b="11602"/>
          <a:stretch/>
        </p:blipFill>
        <p:spPr bwMode="auto">
          <a:xfrm>
            <a:off x="5791200" y="3505200"/>
            <a:ext cx="1619250" cy="183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93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0838"/>
            <a:ext cx="8686800" cy="1020762"/>
          </a:xfrm>
        </p:spPr>
        <p:txBody>
          <a:bodyPr>
            <a:normAutofit/>
          </a:bodyPr>
          <a:lstStyle/>
          <a:p>
            <a:r>
              <a:rPr lang="en-US" sz="3600" dirty="0">
                <a:latin typeface="Indie Flower" panose="02000000000000000000" pitchFamily="2" charset="0"/>
              </a:rPr>
              <a:t>EC2 Payment methods</a:t>
            </a:r>
          </a:p>
        </p:txBody>
      </p:sp>
      <p:sp>
        <p:nvSpPr>
          <p:cNvPr id="3" name="Content Placeholder 2"/>
          <p:cNvSpPr>
            <a:spLocks noGrp="1"/>
          </p:cNvSpPr>
          <p:nvPr>
            <p:ph idx="1"/>
          </p:nvPr>
        </p:nvSpPr>
        <p:spPr>
          <a:xfrm>
            <a:off x="470389" y="1852345"/>
            <a:ext cx="7924800" cy="4495800"/>
          </a:xfrm>
        </p:spPr>
        <p:txBody>
          <a:bodyPr>
            <a:noAutofit/>
          </a:bodyPr>
          <a:lstStyle/>
          <a:p>
            <a:pPr algn="just"/>
            <a:r>
              <a:rPr lang="en-US" b="1" dirty="0">
                <a:solidFill>
                  <a:schemeClr val="accent1">
                    <a:lumMod val="75000"/>
                  </a:schemeClr>
                </a:solidFill>
                <a:latin typeface="Indie Flower" panose="02000000000000000000" pitchFamily="2" charset="0"/>
              </a:rPr>
              <a:t>On-Demand Instances</a:t>
            </a:r>
            <a:r>
              <a:rPr lang="en-US" dirty="0">
                <a:solidFill>
                  <a:schemeClr val="accent1">
                    <a:lumMod val="75000"/>
                  </a:schemeClr>
                </a:solidFill>
                <a:latin typeface="Indie Flower" panose="02000000000000000000" pitchFamily="2" charset="0"/>
              </a:rPr>
              <a:t> </a:t>
            </a:r>
            <a:r>
              <a:rPr lang="en-US" dirty="0">
                <a:latin typeface="Indie Flower" panose="02000000000000000000" pitchFamily="2" charset="0"/>
              </a:rPr>
              <a:t>let you </a:t>
            </a:r>
            <a:r>
              <a:rPr lang="en-US" b="1" dirty="0">
                <a:solidFill>
                  <a:schemeClr val="accent2">
                    <a:lumMod val="75000"/>
                  </a:schemeClr>
                </a:solidFill>
                <a:latin typeface="Indie Flower" panose="02000000000000000000" pitchFamily="2" charset="0"/>
              </a:rPr>
              <a:t>pay for compute capacity by the hour </a:t>
            </a:r>
            <a:r>
              <a:rPr lang="en-US" dirty="0">
                <a:latin typeface="Indie Flower" panose="02000000000000000000" pitchFamily="2" charset="0"/>
              </a:rPr>
              <a:t>with </a:t>
            </a:r>
            <a:r>
              <a:rPr lang="en-US" b="1" dirty="0">
                <a:solidFill>
                  <a:schemeClr val="accent2">
                    <a:lumMod val="75000"/>
                  </a:schemeClr>
                </a:solidFill>
                <a:latin typeface="Indie Flower" panose="02000000000000000000" pitchFamily="2" charset="0"/>
              </a:rPr>
              <a:t>no long-term commitments</a:t>
            </a:r>
            <a:r>
              <a:rPr lang="en-US" dirty="0">
                <a:latin typeface="Indie Flower" panose="02000000000000000000" pitchFamily="2" charset="0"/>
              </a:rPr>
              <a:t>. </a:t>
            </a:r>
          </a:p>
          <a:p>
            <a:pPr algn="just"/>
            <a:r>
              <a:rPr lang="en-US" b="1" dirty="0">
                <a:solidFill>
                  <a:schemeClr val="accent1">
                    <a:lumMod val="75000"/>
                  </a:schemeClr>
                </a:solidFill>
                <a:latin typeface="Indie Flower" panose="02000000000000000000" pitchFamily="2" charset="0"/>
              </a:rPr>
              <a:t>Reserved Instances</a:t>
            </a:r>
            <a:r>
              <a:rPr lang="en-US" dirty="0">
                <a:latin typeface="Indie Flower" panose="02000000000000000000" pitchFamily="2" charset="0"/>
              </a:rPr>
              <a:t> give you the option to </a:t>
            </a:r>
            <a:r>
              <a:rPr lang="en-US" b="1" dirty="0">
                <a:solidFill>
                  <a:schemeClr val="accent2">
                    <a:lumMod val="75000"/>
                  </a:schemeClr>
                </a:solidFill>
                <a:latin typeface="Indie Flower" panose="02000000000000000000" pitchFamily="2" charset="0"/>
              </a:rPr>
              <a:t>make a low, one-time payment for each instance</a:t>
            </a:r>
            <a:r>
              <a:rPr lang="en-US" dirty="0">
                <a:latin typeface="Indie Flower" panose="02000000000000000000" pitchFamily="2" charset="0"/>
              </a:rPr>
              <a:t> you want to reserve and in turn </a:t>
            </a:r>
            <a:r>
              <a:rPr lang="en-US" b="1" dirty="0">
                <a:solidFill>
                  <a:schemeClr val="accent2">
                    <a:lumMod val="75000"/>
                  </a:schemeClr>
                </a:solidFill>
                <a:latin typeface="Indie Flower" panose="02000000000000000000" pitchFamily="2" charset="0"/>
              </a:rPr>
              <a:t>receive a significant discount on the hourly charge</a:t>
            </a:r>
            <a:r>
              <a:rPr lang="en-US" dirty="0">
                <a:latin typeface="Indie Flower" panose="02000000000000000000" pitchFamily="2" charset="0"/>
              </a:rPr>
              <a:t> for that instance. </a:t>
            </a:r>
          </a:p>
          <a:p>
            <a:pPr algn="just"/>
            <a:r>
              <a:rPr lang="en-US" b="1" dirty="0">
                <a:solidFill>
                  <a:schemeClr val="accent1">
                    <a:lumMod val="75000"/>
                  </a:schemeClr>
                </a:solidFill>
                <a:latin typeface="Indie Flower" panose="02000000000000000000" pitchFamily="2" charset="0"/>
              </a:rPr>
              <a:t>Spot Instances</a:t>
            </a:r>
            <a:r>
              <a:rPr lang="en-US" dirty="0">
                <a:latin typeface="Indie Flower" panose="02000000000000000000" pitchFamily="2" charset="0"/>
              </a:rPr>
              <a:t> allow customers to </a:t>
            </a:r>
            <a:r>
              <a:rPr lang="en-US" b="1" dirty="0">
                <a:solidFill>
                  <a:schemeClr val="accent2">
                    <a:lumMod val="75000"/>
                  </a:schemeClr>
                </a:solidFill>
                <a:latin typeface="Indie Flower" panose="02000000000000000000" pitchFamily="2" charset="0"/>
              </a:rPr>
              <a:t>bid on unused Amazon EC2 capacity </a:t>
            </a:r>
            <a:r>
              <a:rPr lang="en-US" dirty="0">
                <a:latin typeface="Indie Flower" panose="02000000000000000000" pitchFamily="2" charset="0"/>
              </a:rPr>
              <a:t>and </a:t>
            </a:r>
            <a:r>
              <a:rPr lang="en-US" b="1" dirty="0">
                <a:solidFill>
                  <a:schemeClr val="accent2">
                    <a:lumMod val="75000"/>
                  </a:schemeClr>
                </a:solidFill>
                <a:latin typeface="Indie Flower" panose="02000000000000000000" pitchFamily="2" charset="0"/>
              </a:rPr>
              <a:t>run those instances for as long as their bid exceeds the current Spot Price</a:t>
            </a:r>
            <a:r>
              <a:rPr lang="en-US" dirty="0">
                <a:latin typeface="Indie Flower" panose="02000000000000000000" pitchFamily="2" charset="0"/>
              </a:rPr>
              <a:t>. </a:t>
            </a:r>
          </a:p>
          <a:p>
            <a:pPr algn="just"/>
            <a:endParaRPr lang="en-US" dirty="0"/>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15</a:t>
            </a:fld>
            <a:endParaRPr kumimoji="0" lang="en-US"/>
          </a:p>
        </p:txBody>
      </p:sp>
      <p:pic>
        <p:nvPicPr>
          <p:cNvPr id="3074" name="Picture 2" descr="Payment method icon simple element from economic Vector Image">
            <a:extLst>
              <a:ext uri="{FF2B5EF4-FFF2-40B4-BE49-F238E27FC236}">
                <a16:creationId xmlns:a16="http://schemas.microsoft.com/office/drawing/2014/main" id="{8823A86A-E59C-B7D5-1CF7-C322ED6F79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65" b="12231"/>
          <a:stretch/>
        </p:blipFill>
        <p:spPr bwMode="auto">
          <a:xfrm>
            <a:off x="6457950" y="229657"/>
            <a:ext cx="1524000" cy="135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1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0838"/>
            <a:ext cx="8534400" cy="1020762"/>
          </a:xfrm>
        </p:spPr>
        <p:txBody>
          <a:bodyPr>
            <a:normAutofit/>
          </a:bodyPr>
          <a:lstStyle/>
          <a:p>
            <a:r>
              <a:rPr lang="en-US" sz="3600" dirty="0">
                <a:latin typeface="Indie Flower" panose="02000000000000000000" pitchFamily="2" charset="0"/>
              </a:rPr>
              <a:t>Elastic Block Store (EBS)</a:t>
            </a:r>
          </a:p>
        </p:txBody>
      </p:sp>
      <p:sp>
        <p:nvSpPr>
          <p:cNvPr id="3" name="Content Placeholder 2"/>
          <p:cNvSpPr>
            <a:spLocks noGrp="1"/>
          </p:cNvSpPr>
          <p:nvPr>
            <p:ph idx="1"/>
          </p:nvPr>
        </p:nvSpPr>
        <p:spPr>
          <a:xfrm>
            <a:off x="457200" y="1676400"/>
            <a:ext cx="8458200" cy="4724400"/>
          </a:xfrm>
        </p:spPr>
        <p:txBody>
          <a:bodyPr>
            <a:noAutofit/>
          </a:bodyPr>
          <a:lstStyle/>
          <a:p>
            <a:pPr algn="just"/>
            <a:r>
              <a:rPr lang="en-US" sz="1800" dirty="0">
                <a:latin typeface="Indie Flower" panose="02000000000000000000" pitchFamily="2" charset="0"/>
              </a:rPr>
              <a:t>Provides </a:t>
            </a:r>
            <a:r>
              <a:rPr lang="en-US" sz="1800" b="1" dirty="0">
                <a:solidFill>
                  <a:schemeClr val="accent2">
                    <a:lumMod val="75000"/>
                  </a:schemeClr>
                </a:solidFill>
                <a:latin typeface="Indie Flower" panose="02000000000000000000" pitchFamily="2" charset="0"/>
              </a:rPr>
              <a:t>block level storage </a:t>
            </a:r>
            <a:r>
              <a:rPr lang="en-US" sz="1800" dirty="0">
                <a:latin typeface="Indie Flower" panose="02000000000000000000" pitchFamily="2" charset="0"/>
              </a:rPr>
              <a:t>volumes (</a:t>
            </a:r>
            <a:r>
              <a:rPr lang="en-US" sz="1800" b="1" dirty="0">
                <a:solidFill>
                  <a:schemeClr val="accent2">
                    <a:lumMod val="75000"/>
                  </a:schemeClr>
                </a:solidFill>
                <a:latin typeface="Indie Flower" panose="02000000000000000000" pitchFamily="2" charset="0"/>
              </a:rPr>
              <a:t>1 GB to 1 TB </a:t>
            </a:r>
            <a:r>
              <a:rPr lang="en-US" sz="1800" dirty="0">
                <a:latin typeface="Indie Flower" panose="02000000000000000000" pitchFamily="2" charset="0"/>
              </a:rPr>
              <a:t>) for </a:t>
            </a:r>
            <a:r>
              <a:rPr lang="en-US" sz="1800" b="1" dirty="0">
                <a:solidFill>
                  <a:schemeClr val="accent2">
                    <a:lumMod val="75000"/>
                  </a:schemeClr>
                </a:solidFill>
                <a:latin typeface="Indie Flower" panose="02000000000000000000" pitchFamily="2" charset="0"/>
              </a:rPr>
              <a:t>use with Amazon EC2 instances</a:t>
            </a:r>
            <a:r>
              <a:rPr lang="en-US" sz="1800" dirty="0">
                <a:latin typeface="Indie Flower" panose="02000000000000000000" pitchFamily="2" charset="0"/>
              </a:rPr>
              <a:t>. </a:t>
            </a:r>
          </a:p>
          <a:p>
            <a:r>
              <a:rPr lang="en-US" sz="1800" dirty="0">
                <a:latin typeface="Indie Flower" panose="02000000000000000000" pitchFamily="2" charset="0"/>
              </a:rPr>
              <a:t>EBS volumes are </a:t>
            </a:r>
            <a:r>
              <a:rPr lang="en-US" sz="1800" b="1" dirty="0">
                <a:solidFill>
                  <a:schemeClr val="accent2">
                    <a:lumMod val="75000"/>
                  </a:schemeClr>
                </a:solidFill>
                <a:latin typeface="Indie Flower" panose="02000000000000000000" pitchFamily="2" charset="0"/>
              </a:rPr>
              <a:t>placed in a specific Availability Zone</a:t>
            </a:r>
            <a:r>
              <a:rPr lang="en-US" sz="1800" dirty="0">
                <a:latin typeface="Indie Flower" panose="02000000000000000000" pitchFamily="2" charset="0"/>
              </a:rPr>
              <a:t>, and can then be </a:t>
            </a:r>
            <a:r>
              <a:rPr lang="en-US" sz="1800" b="1" dirty="0">
                <a:solidFill>
                  <a:schemeClr val="accent2">
                    <a:lumMod val="75000"/>
                  </a:schemeClr>
                </a:solidFill>
                <a:latin typeface="Indie Flower" panose="02000000000000000000" pitchFamily="2" charset="0"/>
              </a:rPr>
              <a:t>attached to instances also in that same Availability Zone</a:t>
            </a:r>
            <a:r>
              <a:rPr lang="en-US" sz="1800" dirty="0">
                <a:latin typeface="Indie Flower" panose="02000000000000000000" pitchFamily="2" charset="0"/>
              </a:rPr>
              <a:t>.</a:t>
            </a:r>
          </a:p>
          <a:p>
            <a:r>
              <a:rPr lang="en-US" sz="1800" dirty="0">
                <a:latin typeface="Indie Flower" panose="02000000000000000000" pitchFamily="2" charset="0"/>
              </a:rPr>
              <a:t>Each storage volume is </a:t>
            </a:r>
            <a:r>
              <a:rPr lang="en-US" sz="1800" b="1" dirty="0">
                <a:solidFill>
                  <a:schemeClr val="accent2">
                    <a:lumMod val="75000"/>
                  </a:schemeClr>
                </a:solidFill>
                <a:latin typeface="Indie Flower" panose="02000000000000000000" pitchFamily="2" charset="0"/>
              </a:rPr>
              <a:t>automatically replicated within the same Availability Zone</a:t>
            </a:r>
            <a:r>
              <a:rPr lang="en-US" sz="1800" dirty="0">
                <a:latin typeface="Indie Flower" panose="02000000000000000000" pitchFamily="2" charset="0"/>
              </a:rPr>
              <a:t>.</a:t>
            </a:r>
          </a:p>
          <a:p>
            <a:pPr marL="0" indent="0">
              <a:buNone/>
            </a:pPr>
            <a:endParaRPr lang="en-US" sz="1600" dirty="0">
              <a:latin typeface="Indie Flower" panose="02000000000000000000" pitchFamily="2" charset="0"/>
            </a:endParaRPr>
          </a:p>
          <a:p>
            <a:pPr algn="just"/>
            <a:endParaRPr lang="en-US" sz="1800" dirty="0">
              <a:latin typeface="Indie Flower" panose="02000000000000000000" pitchFamily="2" charset="0"/>
            </a:endParaRPr>
          </a:p>
          <a:p>
            <a:pPr algn="just"/>
            <a:r>
              <a:rPr lang="en-US" sz="1800" b="1" u="sng" dirty="0">
                <a:latin typeface="Indie Flower" panose="02000000000000000000" pitchFamily="2" charset="0"/>
              </a:rPr>
              <a:t>Features of EBS</a:t>
            </a:r>
          </a:p>
          <a:p>
            <a:pPr lvl="1" algn="just">
              <a:lnSpc>
                <a:spcPct val="150000"/>
              </a:lnSpc>
              <a:buFont typeface="Wingdings" panose="05000000000000000000" pitchFamily="2" charset="2"/>
              <a:buChar char="Ø"/>
            </a:pPr>
            <a:r>
              <a:rPr lang="en-US" dirty="0"/>
              <a:t>Dynamically increase capacity</a:t>
            </a:r>
          </a:p>
          <a:p>
            <a:pPr lvl="1" algn="just">
              <a:lnSpc>
                <a:spcPct val="150000"/>
              </a:lnSpc>
              <a:buFont typeface="Wingdings" panose="05000000000000000000" pitchFamily="2" charset="2"/>
              <a:buChar char="Ø"/>
            </a:pPr>
            <a:r>
              <a:rPr lang="en-US" dirty="0"/>
              <a:t>Tune performance</a:t>
            </a:r>
          </a:p>
          <a:p>
            <a:pPr lvl="1" algn="just">
              <a:lnSpc>
                <a:spcPct val="150000"/>
              </a:lnSpc>
              <a:buFont typeface="Wingdings" panose="05000000000000000000" pitchFamily="2" charset="2"/>
              <a:buChar char="Ø"/>
            </a:pPr>
            <a:r>
              <a:rPr lang="en-US" dirty="0"/>
              <a:t>change the type of live volumes with no downtime</a:t>
            </a:r>
            <a:endParaRPr lang="en-US" sz="15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16</a:t>
            </a:fld>
            <a:endParaRPr kumimoji="0" lang="en-US"/>
          </a:p>
        </p:txBody>
      </p:sp>
      <p:pic>
        <p:nvPicPr>
          <p:cNvPr id="4100" name="Picture 4">
            <a:extLst>
              <a:ext uri="{FF2B5EF4-FFF2-40B4-BE49-F238E27FC236}">
                <a16:creationId xmlns:a16="http://schemas.microsoft.com/office/drawing/2014/main" id="{E7FE8142-376B-1740-088F-185AAF014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203994"/>
            <a:ext cx="131445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3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DB27-B519-0947-3D25-B5187FD8C7EB}"/>
              </a:ext>
            </a:extLst>
          </p:cNvPr>
          <p:cNvSpPr>
            <a:spLocks noGrp="1"/>
          </p:cNvSpPr>
          <p:nvPr>
            <p:ph type="title"/>
          </p:nvPr>
        </p:nvSpPr>
        <p:spPr>
          <a:xfrm>
            <a:off x="391704" y="365126"/>
            <a:ext cx="8123646" cy="1325563"/>
          </a:xfrm>
        </p:spPr>
        <p:txBody>
          <a:bodyPr/>
          <a:lstStyle/>
          <a:p>
            <a:r>
              <a:rPr lang="en-US" dirty="0"/>
              <a:t>TYPES OF EBS Volumes</a:t>
            </a:r>
          </a:p>
        </p:txBody>
      </p:sp>
      <p:sp>
        <p:nvSpPr>
          <p:cNvPr id="4" name="Slide Number Placeholder 3">
            <a:extLst>
              <a:ext uri="{FF2B5EF4-FFF2-40B4-BE49-F238E27FC236}">
                <a16:creationId xmlns:a16="http://schemas.microsoft.com/office/drawing/2014/main" id="{BAFB5715-5468-D5EC-9341-6D759ADB7707}"/>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17</a:t>
            </a:fld>
            <a:endParaRPr kumimoji="0" lang="en-US"/>
          </a:p>
        </p:txBody>
      </p:sp>
      <p:pic>
        <p:nvPicPr>
          <p:cNvPr id="6" name="Picture 2" descr="AWS EBS storage Types">
            <a:extLst>
              <a:ext uri="{FF2B5EF4-FFF2-40B4-BE49-F238E27FC236}">
                <a16:creationId xmlns:a16="http://schemas.microsoft.com/office/drawing/2014/main" id="{588F10E1-6DD3-93E9-437E-9CFD1E2CD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704" y="2179637"/>
            <a:ext cx="8123646" cy="36718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ard Drive - Free computer icons">
            <a:extLst>
              <a:ext uri="{FF2B5EF4-FFF2-40B4-BE49-F238E27FC236}">
                <a16:creationId xmlns:a16="http://schemas.microsoft.com/office/drawing/2014/main" id="{3ED2B57B-073A-2B11-02B6-CFC3A6811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337" y="289998"/>
            <a:ext cx="1637226" cy="163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13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FC075-9B6A-28E4-CC60-C1AB7CD3C4E2}"/>
              </a:ext>
            </a:extLst>
          </p:cNvPr>
          <p:cNvSpPr>
            <a:spLocks noGrp="1"/>
          </p:cNvSpPr>
          <p:nvPr>
            <p:ph type="title"/>
          </p:nvPr>
        </p:nvSpPr>
        <p:spPr/>
        <p:txBody>
          <a:bodyPr/>
          <a:lstStyle/>
          <a:p>
            <a:r>
              <a:rPr lang="en-US" dirty="0"/>
              <a:t>AUTO SCALING</a:t>
            </a:r>
          </a:p>
        </p:txBody>
      </p:sp>
      <p:sp>
        <p:nvSpPr>
          <p:cNvPr id="3" name="Content Placeholder 2">
            <a:extLst>
              <a:ext uri="{FF2B5EF4-FFF2-40B4-BE49-F238E27FC236}">
                <a16:creationId xmlns:a16="http://schemas.microsoft.com/office/drawing/2014/main" id="{AE43C59F-30CC-6E19-3E23-9E7F119CE85E}"/>
              </a:ext>
            </a:extLst>
          </p:cNvPr>
          <p:cNvSpPr>
            <a:spLocks noGrp="1"/>
          </p:cNvSpPr>
          <p:nvPr>
            <p:ph idx="1"/>
          </p:nvPr>
        </p:nvSpPr>
        <p:spPr/>
        <p:txBody>
          <a:bodyPr/>
          <a:lstStyle/>
          <a:p>
            <a:r>
              <a:rPr lang="en-US" sz="2000" b="0" i="0" dirty="0">
                <a:solidFill>
                  <a:srgbClr val="202124"/>
                </a:solidFill>
                <a:effectLst/>
                <a:latin typeface="Book Antiqua" panose="02040602050305030304" pitchFamily="18" charset="0"/>
              </a:rPr>
              <a:t>AWS Auto Scaling </a:t>
            </a:r>
            <a:r>
              <a:rPr lang="en-US" sz="2000" b="1" i="0" dirty="0">
                <a:solidFill>
                  <a:srgbClr val="202124"/>
                </a:solidFill>
                <a:effectLst/>
                <a:latin typeface="Book Antiqua" panose="02040602050305030304" pitchFamily="18" charset="0"/>
              </a:rPr>
              <a:t>monitors your applications and automatically adjusts capacity to maintain steady, predictable performance at the lowest possible cost</a:t>
            </a:r>
            <a:r>
              <a:rPr lang="en-US" sz="2000" b="0" i="0" dirty="0">
                <a:solidFill>
                  <a:srgbClr val="202124"/>
                </a:solidFill>
                <a:effectLst/>
                <a:latin typeface="Book Antiqua" panose="02040602050305030304" pitchFamily="18" charset="0"/>
              </a:rPr>
              <a:t>. Using AWS Auto Scaling, it's easy to setup application scaling for multiple resources across multiple services at the earliest</a:t>
            </a:r>
            <a:r>
              <a:rPr lang="en-US" b="0" i="0" dirty="0">
                <a:solidFill>
                  <a:srgbClr val="202124"/>
                </a:solidFill>
                <a:effectLst/>
                <a:latin typeface="arial" panose="020B0604020202020204" pitchFamily="34" charset="0"/>
              </a:rPr>
              <a:t>.</a:t>
            </a:r>
          </a:p>
          <a:p>
            <a:pPr marL="0" indent="0">
              <a:buNone/>
            </a:pPr>
            <a:endParaRPr lang="en-US" b="0" i="0" dirty="0">
              <a:solidFill>
                <a:srgbClr val="202124"/>
              </a:solidFill>
              <a:effectLst/>
              <a:latin typeface="arial" panose="020B0604020202020204" pitchFamily="34" charset="0"/>
            </a:endParaRPr>
          </a:p>
          <a:p>
            <a:pPr lvl="1">
              <a:buFont typeface="Wingdings" panose="05000000000000000000" pitchFamily="2" charset="2"/>
              <a:buChar char="q"/>
            </a:pPr>
            <a:r>
              <a:rPr lang="en-US" dirty="0">
                <a:solidFill>
                  <a:srgbClr val="202124"/>
                </a:solidFill>
                <a:latin typeface="Book Antiqua" panose="02040602050305030304" pitchFamily="18" charset="0"/>
              </a:rPr>
              <a:t>COMPONENTS OF AUTOSCALING</a:t>
            </a:r>
          </a:p>
          <a:p>
            <a:pPr lvl="2">
              <a:lnSpc>
                <a:spcPct val="150000"/>
              </a:lnSpc>
              <a:buFont typeface="Wingdings" panose="05000000000000000000" pitchFamily="2" charset="2"/>
              <a:buChar char="ü"/>
            </a:pPr>
            <a:r>
              <a:rPr lang="en-US" sz="1800" i="0" dirty="0">
                <a:solidFill>
                  <a:srgbClr val="202124"/>
                </a:solidFill>
                <a:effectLst/>
                <a:latin typeface="Book Antiqua" panose="02040602050305030304" pitchFamily="18" charset="0"/>
              </a:rPr>
              <a:t>scaling policies</a:t>
            </a:r>
          </a:p>
          <a:p>
            <a:pPr lvl="2">
              <a:lnSpc>
                <a:spcPct val="150000"/>
              </a:lnSpc>
              <a:buFont typeface="Wingdings" panose="05000000000000000000" pitchFamily="2" charset="2"/>
              <a:buChar char="ü"/>
            </a:pPr>
            <a:r>
              <a:rPr lang="en-US" sz="1800" i="0" dirty="0">
                <a:solidFill>
                  <a:srgbClr val="202124"/>
                </a:solidFill>
                <a:effectLst/>
                <a:latin typeface="Book Antiqua" panose="02040602050305030304" pitchFamily="18" charset="0"/>
              </a:rPr>
              <a:t>scaling activities</a:t>
            </a:r>
            <a:endParaRPr lang="en-US" sz="1800" dirty="0">
              <a:solidFill>
                <a:srgbClr val="202124"/>
              </a:solidFill>
              <a:latin typeface="Book Antiqua" panose="02040602050305030304" pitchFamily="18" charset="0"/>
            </a:endParaRPr>
          </a:p>
          <a:p>
            <a:pPr lvl="2">
              <a:lnSpc>
                <a:spcPct val="150000"/>
              </a:lnSpc>
              <a:buFont typeface="Wingdings" panose="05000000000000000000" pitchFamily="2" charset="2"/>
              <a:buChar char="ü"/>
            </a:pPr>
            <a:r>
              <a:rPr lang="en-US" sz="1800" i="0" dirty="0">
                <a:solidFill>
                  <a:srgbClr val="202124"/>
                </a:solidFill>
                <a:effectLst/>
                <a:latin typeface="Book Antiqua" panose="02040602050305030304" pitchFamily="18" charset="0"/>
              </a:rPr>
              <a:t>scaling processes</a:t>
            </a:r>
            <a:endParaRPr lang="en-US" sz="1800" dirty="0">
              <a:latin typeface="Book Antiqua" panose="02040602050305030304" pitchFamily="18" charset="0"/>
            </a:endParaRPr>
          </a:p>
        </p:txBody>
      </p:sp>
      <p:sp>
        <p:nvSpPr>
          <p:cNvPr id="4" name="Slide Number Placeholder 3">
            <a:extLst>
              <a:ext uri="{FF2B5EF4-FFF2-40B4-BE49-F238E27FC236}">
                <a16:creationId xmlns:a16="http://schemas.microsoft.com/office/drawing/2014/main" id="{C8801A46-C540-F9B8-4A44-6AE49C31C6E3}"/>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18</a:t>
            </a:fld>
            <a:endParaRPr kumimoji="0" lang="en-US"/>
          </a:p>
        </p:txBody>
      </p:sp>
      <p:pic>
        <p:nvPicPr>
          <p:cNvPr id="15362" name="Picture 2">
            <a:extLst>
              <a:ext uri="{FF2B5EF4-FFF2-40B4-BE49-F238E27FC236}">
                <a16:creationId xmlns:a16="http://schemas.microsoft.com/office/drawing/2014/main" id="{DCD039D9-E8F0-6382-AB7C-31F830348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16595"/>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6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A4F74-C524-5D4B-EDAE-ACFF12484163}"/>
              </a:ext>
            </a:extLst>
          </p:cNvPr>
          <p:cNvSpPr>
            <a:spLocks noGrp="1"/>
          </p:cNvSpPr>
          <p:nvPr>
            <p:ph type="title"/>
          </p:nvPr>
        </p:nvSpPr>
        <p:spPr/>
        <p:txBody>
          <a:bodyPr/>
          <a:lstStyle/>
          <a:p>
            <a:r>
              <a:rPr lang="en-US" dirty="0">
                <a:latin typeface="Book Antiqua" panose="02040602050305030304" pitchFamily="18" charset="0"/>
              </a:rPr>
              <a:t>SCALING POLICIES</a:t>
            </a:r>
          </a:p>
        </p:txBody>
      </p:sp>
      <p:sp>
        <p:nvSpPr>
          <p:cNvPr id="3" name="Content Placeholder 2">
            <a:extLst>
              <a:ext uri="{FF2B5EF4-FFF2-40B4-BE49-F238E27FC236}">
                <a16:creationId xmlns:a16="http://schemas.microsoft.com/office/drawing/2014/main" id="{3482C4DA-ABB7-194F-9D80-E8E0E65A3B22}"/>
              </a:ext>
            </a:extLst>
          </p:cNvPr>
          <p:cNvSpPr>
            <a:spLocks noGrp="1"/>
          </p:cNvSpPr>
          <p:nvPr>
            <p:ph idx="1"/>
          </p:nvPr>
        </p:nvSpPr>
        <p:spPr/>
        <p:txBody>
          <a:bodyPr>
            <a:normAutofit fontScale="92500"/>
          </a:bodyPr>
          <a:lstStyle/>
          <a:p>
            <a:r>
              <a:rPr lang="en-US" b="0" i="0" dirty="0">
                <a:solidFill>
                  <a:srgbClr val="0A0B09"/>
                </a:solidFill>
                <a:effectLst/>
                <a:latin typeface="Book Antiqua" panose="02040602050305030304" pitchFamily="18" charset="0"/>
              </a:rPr>
              <a:t>Manual scaling: </a:t>
            </a:r>
            <a:r>
              <a:rPr lang="en-US" b="0" i="0" dirty="0">
                <a:solidFill>
                  <a:srgbClr val="404040"/>
                </a:solidFill>
                <a:effectLst/>
                <a:latin typeface="Book Antiqua" panose="02040602050305030304" pitchFamily="18" charset="0"/>
              </a:rPr>
              <a:t>In this type of scaling, the number of instances is changed manually. It involves a manual execution of scaling actions.</a:t>
            </a:r>
          </a:p>
          <a:p>
            <a:r>
              <a:rPr lang="en-US" b="0" i="0" dirty="0">
                <a:solidFill>
                  <a:srgbClr val="0A0B09"/>
                </a:solidFill>
                <a:effectLst/>
                <a:latin typeface="Book Antiqua" panose="02040602050305030304" pitchFamily="18" charset="0"/>
              </a:rPr>
              <a:t>Scheduled scaling: </a:t>
            </a:r>
            <a:r>
              <a:rPr lang="en-US" b="0" i="0" dirty="0">
                <a:solidFill>
                  <a:srgbClr val="404040"/>
                </a:solidFill>
                <a:effectLst/>
                <a:latin typeface="Book Antiqua" panose="02040602050305030304" pitchFamily="18" charset="0"/>
              </a:rPr>
              <a:t>This type involves the automatic execution of scaling actions based on certain schedules. They can be executed at a specific time during the day, month, week, or year</a:t>
            </a:r>
            <a:endParaRPr lang="en-US" b="0" i="0" dirty="0">
              <a:solidFill>
                <a:srgbClr val="0A0B09"/>
              </a:solidFill>
              <a:effectLst/>
              <a:latin typeface="Book Antiqua" panose="02040602050305030304" pitchFamily="18" charset="0"/>
            </a:endParaRPr>
          </a:p>
          <a:p>
            <a:pPr algn="l"/>
            <a:r>
              <a:rPr lang="en-US" b="0" i="0" dirty="0">
                <a:solidFill>
                  <a:srgbClr val="0A0B09"/>
                </a:solidFill>
                <a:effectLst/>
                <a:latin typeface="Book Antiqua" panose="02040602050305030304" pitchFamily="18" charset="0"/>
              </a:rPr>
              <a:t>Dynamic scaling: </a:t>
            </a:r>
            <a:r>
              <a:rPr lang="en-US" b="0" i="0" dirty="0">
                <a:solidFill>
                  <a:srgbClr val="404040"/>
                </a:solidFill>
                <a:effectLst/>
                <a:latin typeface="Book Antiqua" panose="02040602050305030304" pitchFamily="18" charset="0"/>
              </a:rPr>
              <a:t>In dynamic scaling, the number of EC2 instances is changed automatically based on signals that are provided by a CloudWatch alarm.</a:t>
            </a:r>
          </a:p>
          <a:p>
            <a:pPr algn="l"/>
            <a:r>
              <a:rPr lang="en-US" b="0" i="0" dirty="0">
                <a:solidFill>
                  <a:srgbClr val="0A0B09"/>
                </a:solidFill>
                <a:effectLst/>
                <a:latin typeface="Book Antiqua" panose="02040602050305030304" pitchFamily="18" charset="0"/>
              </a:rPr>
              <a:t>Predictive scaling</a:t>
            </a:r>
          </a:p>
          <a:p>
            <a:pPr algn="l"/>
            <a:r>
              <a:rPr lang="en-US" b="0" i="0" dirty="0">
                <a:solidFill>
                  <a:srgbClr val="404040"/>
                </a:solidFill>
                <a:effectLst/>
                <a:latin typeface="Book Antiqua" panose="02040602050305030304" pitchFamily="18" charset="0"/>
              </a:rPr>
              <a:t>Predictive scaling involves using </a:t>
            </a:r>
            <a:r>
              <a:rPr lang="en-US" dirty="0">
                <a:solidFill>
                  <a:srgbClr val="1D9AD1"/>
                </a:solidFill>
                <a:latin typeface="Book Antiqua" panose="02040602050305030304" pitchFamily="18" charset="0"/>
              </a:rPr>
              <a:t>machine learning </a:t>
            </a:r>
            <a:r>
              <a:rPr lang="en-US" b="0" i="0" dirty="0">
                <a:solidFill>
                  <a:srgbClr val="404040"/>
                </a:solidFill>
                <a:effectLst/>
                <a:latin typeface="Book Antiqua" panose="02040602050305030304" pitchFamily="18" charset="0"/>
              </a:rPr>
              <a:t>algorithms to program the desired number of instances.</a:t>
            </a:r>
          </a:p>
          <a:p>
            <a:pPr marL="0" indent="0" algn="l">
              <a:buNone/>
            </a:pPr>
            <a:endParaRPr lang="en-US" b="0" i="0" dirty="0">
              <a:solidFill>
                <a:srgbClr val="0A0B09"/>
              </a:solidFill>
              <a:effectLst/>
              <a:latin typeface="Book Antiqua" panose="02040602050305030304" pitchFamily="18" charset="0"/>
            </a:endParaRPr>
          </a:p>
          <a:p>
            <a:pPr marL="0" indent="0">
              <a:buNone/>
            </a:pPr>
            <a:br>
              <a:rPr lang="en-US" dirty="0"/>
            </a:br>
            <a:endParaRPr lang="en-US" b="0" i="0" dirty="0">
              <a:solidFill>
                <a:srgbClr val="0A0B09"/>
              </a:solidFill>
              <a:effectLst/>
              <a:latin typeface="gt-medium"/>
            </a:endParaRPr>
          </a:p>
          <a:p>
            <a:pPr marL="0" indent="0">
              <a:buNone/>
            </a:pPr>
            <a:endParaRPr lang="en-US" dirty="0"/>
          </a:p>
        </p:txBody>
      </p:sp>
      <p:sp>
        <p:nvSpPr>
          <p:cNvPr id="4" name="Slide Number Placeholder 3">
            <a:extLst>
              <a:ext uri="{FF2B5EF4-FFF2-40B4-BE49-F238E27FC236}">
                <a16:creationId xmlns:a16="http://schemas.microsoft.com/office/drawing/2014/main" id="{6A049DBC-12B0-3446-B97A-9D0338298FE8}"/>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19</a:t>
            </a:fld>
            <a:endParaRPr kumimoji="0" lang="en-US"/>
          </a:p>
        </p:txBody>
      </p:sp>
    </p:spTree>
    <p:extLst>
      <p:ext uri="{BB962C8B-B14F-4D97-AF65-F5344CB8AC3E}">
        <p14:creationId xmlns:p14="http://schemas.microsoft.com/office/powerpoint/2010/main" val="111850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34926-88FF-85B0-D0DF-F132765BB052}"/>
              </a:ext>
            </a:extLst>
          </p:cNvPr>
          <p:cNvSpPr>
            <a:spLocks noGrp="1"/>
          </p:cNvSpPr>
          <p:nvPr>
            <p:ph type="title"/>
          </p:nvPr>
        </p:nvSpPr>
        <p:spPr>
          <a:xfrm>
            <a:off x="628650" y="365127"/>
            <a:ext cx="7886700" cy="1006474"/>
          </a:xfrm>
        </p:spPr>
        <p:txBody>
          <a:bodyPr/>
          <a:lstStyle/>
          <a:p>
            <a:r>
              <a:rPr lang="en-US" u="sng" dirty="0">
                <a:solidFill>
                  <a:schemeClr val="tx1">
                    <a:lumMod val="65000"/>
                    <a:lumOff val="35000"/>
                  </a:schemeClr>
                </a:solidFill>
              </a:rPr>
              <a:t>CONTENTS</a:t>
            </a:r>
          </a:p>
        </p:txBody>
      </p:sp>
      <p:sp>
        <p:nvSpPr>
          <p:cNvPr id="3" name="Content Placeholder 2">
            <a:extLst>
              <a:ext uri="{FF2B5EF4-FFF2-40B4-BE49-F238E27FC236}">
                <a16:creationId xmlns:a16="http://schemas.microsoft.com/office/drawing/2014/main" id="{37730197-D6FB-C8E2-4263-96C2331BEB38}"/>
              </a:ext>
            </a:extLst>
          </p:cNvPr>
          <p:cNvSpPr>
            <a:spLocks noGrp="1"/>
          </p:cNvSpPr>
          <p:nvPr>
            <p:ph idx="1"/>
          </p:nvPr>
        </p:nvSpPr>
        <p:spPr>
          <a:xfrm>
            <a:off x="628650" y="1371601"/>
            <a:ext cx="7886700" cy="4805362"/>
          </a:xfrm>
        </p:spPr>
        <p:txBody>
          <a:bodyPr>
            <a:normAutofit lnSpcReduction="10000"/>
          </a:bodyPr>
          <a:lstStyle/>
          <a:p>
            <a:pPr>
              <a:lnSpc>
                <a:spcPct val="100000"/>
              </a:lnSpc>
              <a:buFont typeface="Wingdings" panose="05000000000000000000" pitchFamily="2" charset="2"/>
              <a:buChar char="ü"/>
            </a:pPr>
            <a:r>
              <a:rPr lang="en-US" dirty="0"/>
              <a:t>What is AWS</a:t>
            </a:r>
          </a:p>
          <a:p>
            <a:pPr>
              <a:lnSpc>
                <a:spcPct val="100000"/>
              </a:lnSpc>
              <a:buFont typeface="Wingdings" panose="05000000000000000000" pitchFamily="2" charset="2"/>
              <a:buChar char="ü"/>
            </a:pPr>
            <a:r>
              <a:rPr lang="en-US" dirty="0"/>
              <a:t>AWS Global Infrastructure</a:t>
            </a:r>
          </a:p>
          <a:p>
            <a:pPr>
              <a:lnSpc>
                <a:spcPct val="100000"/>
              </a:lnSpc>
              <a:buFont typeface="Wingdings" panose="05000000000000000000" pitchFamily="2" charset="2"/>
              <a:buChar char="ü"/>
            </a:pPr>
            <a:r>
              <a:rPr lang="en-US" dirty="0"/>
              <a:t>IAM</a:t>
            </a:r>
          </a:p>
          <a:p>
            <a:pPr>
              <a:lnSpc>
                <a:spcPct val="100000"/>
              </a:lnSpc>
              <a:buFont typeface="Wingdings" panose="05000000000000000000" pitchFamily="2" charset="2"/>
              <a:buChar char="ü"/>
            </a:pPr>
            <a:r>
              <a:rPr lang="en-US" dirty="0"/>
              <a:t>VPC</a:t>
            </a:r>
          </a:p>
          <a:p>
            <a:pPr>
              <a:lnSpc>
                <a:spcPct val="100000"/>
              </a:lnSpc>
              <a:buFont typeface="Wingdings" panose="05000000000000000000" pitchFamily="2" charset="2"/>
              <a:buChar char="ü"/>
            </a:pPr>
            <a:r>
              <a:rPr lang="en-US" dirty="0"/>
              <a:t>EC2</a:t>
            </a:r>
          </a:p>
          <a:p>
            <a:pPr>
              <a:lnSpc>
                <a:spcPct val="100000"/>
              </a:lnSpc>
              <a:buFont typeface="Wingdings" panose="05000000000000000000" pitchFamily="2" charset="2"/>
              <a:buChar char="ü"/>
            </a:pPr>
            <a:r>
              <a:rPr lang="en-US" dirty="0"/>
              <a:t>Autoscaling </a:t>
            </a:r>
          </a:p>
          <a:p>
            <a:pPr>
              <a:lnSpc>
                <a:spcPct val="100000"/>
              </a:lnSpc>
              <a:buFont typeface="Wingdings" panose="05000000000000000000" pitchFamily="2" charset="2"/>
              <a:buChar char="ü"/>
            </a:pPr>
            <a:r>
              <a:rPr lang="en-US" dirty="0"/>
              <a:t>Load balancer</a:t>
            </a:r>
          </a:p>
          <a:p>
            <a:pPr>
              <a:lnSpc>
                <a:spcPct val="100000"/>
              </a:lnSpc>
              <a:buFont typeface="Wingdings" panose="05000000000000000000" pitchFamily="2" charset="2"/>
              <a:buChar char="ü"/>
            </a:pPr>
            <a:r>
              <a:rPr lang="en-US" dirty="0"/>
              <a:t>Route 53</a:t>
            </a:r>
          </a:p>
          <a:p>
            <a:pPr>
              <a:lnSpc>
                <a:spcPct val="100000"/>
              </a:lnSpc>
              <a:buFont typeface="Wingdings" panose="05000000000000000000" pitchFamily="2" charset="2"/>
              <a:buChar char="ü"/>
            </a:pPr>
            <a:r>
              <a:rPr lang="en-US" dirty="0"/>
              <a:t>S3 Bucket</a:t>
            </a:r>
          </a:p>
          <a:p>
            <a:pPr>
              <a:lnSpc>
                <a:spcPct val="100000"/>
              </a:lnSpc>
              <a:buFont typeface="Wingdings" panose="05000000000000000000" pitchFamily="2" charset="2"/>
              <a:buChar char="ü"/>
            </a:pPr>
            <a:r>
              <a:rPr lang="en-US" dirty="0"/>
              <a:t>RDS</a:t>
            </a:r>
          </a:p>
          <a:p>
            <a:pPr>
              <a:lnSpc>
                <a:spcPct val="100000"/>
              </a:lnSpc>
              <a:buFont typeface="Wingdings" panose="05000000000000000000" pitchFamily="2" charset="2"/>
              <a:buChar char="ü"/>
            </a:pPr>
            <a:r>
              <a:rPr lang="en-US" dirty="0"/>
              <a:t> Cloud front</a:t>
            </a:r>
          </a:p>
          <a:p>
            <a:pPr>
              <a:lnSpc>
                <a:spcPct val="100000"/>
              </a:lnSpc>
              <a:buFont typeface="Wingdings" panose="05000000000000000000" pitchFamily="2" charset="2"/>
              <a:buChar char="ü"/>
            </a:pPr>
            <a:r>
              <a:rPr lang="en-US" dirty="0"/>
              <a:t>CloudWatch &amp; Cloud Trail</a:t>
            </a:r>
          </a:p>
          <a:p>
            <a:pPr>
              <a:lnSpc>
                <a:spcPct val="100000"/>
              </a:lnSpc>
              <a:buFont typeface="Wingdings" panose="05000000000000000000" pitchFamily="2" charset="2"/>
              <a:buChar char="ü"/>
            </a:pPr>
            <a:endParaRPr lang="en-US" dirty="0"/>
          </a:p>
          <a:p>
            <a:endParaRPr lang="en-US" dirty="0"/>
          </a:p>
        </p:txBody>
      </p:sp>
      <p:sp>
        <p:nvSpPr>
          <p:cNvPr id="4" name="Slide Number Placeholder 3">
            <a:extLst>
              <a:ext uri="{FF2B5EF4-FFF2-40B4-BE49-F238E27FC236}">
                <a16:creationId xmlns:a16="http://schemas.microsoft.com/office/drawing/2014/main" id="{86E0AAE8-0BBE-A4F6-533C-06E362A70285}"/>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a:t>
            </a:fld>
            <a:endParaRPr kumimoji="0" lang="en-US"/>
          </a:p>
        </p:txBody>
      </p:sp>
      <p:pic>
        <p:nvPicPr>
          <p:cNvPr id="11266" name="Picture 2" descr="Table of Contents: “Front matter” vs. “back matter” | ReviewEditing">
            <a:extLst>
              <a:ext uri="{FF2B5EF4-FFF2-40B4-BE49-F238E27FC236}">
                <a16:creationId xmlns:a16="http://schemas.microsoft.com/office/drawing/2014/main" id="{9BDF4D60-1F5F-B6E3-5B81-03CF09775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9431">
            <a:off x="5242784" y="2194783"/>
            <a:ext cx="2857301" cy="285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61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506486-D9F4-7027-481E-73285D884D55}"/>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20</a:t>
            </a:fld>
            <a:endParaRPr kumimoji="0" lang="en-US"/>
          </a:p>
        </p:txBody>
      </p:sp>
      <p:pic>
        <p:nvPicPr>
          <p:cNvPr id="14338" name="Picture 2" descr="What is Amazon EC2 Auto Scaling? - Amazon EC2 Auto Scaling">
            <a:extLst>
              <a:ext uri="{FF2B5EF4-FFF2-40B4-BE49-F238E27FC236}">
                <a16:creationId xmlns:a16="http://schemas.microsoft.com/office/drawing/2014/main" id="{610B3A55-1292-50DF-328E-588866FA8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27652"/>
            <a:ext cx="7467600" cy="540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30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2B095-B146-27C2-FA94-CB853759A40E}"/>
              </a:ext>
            </a:extLst>
          </p:cNvPr>
          <p:cNvSpPr>
            <a:spLocks noGrp="1"/>
          </p:cNvSpPr>
          <p:nvPr>
            <p:ph type="title"/>
          </p:nvPr>
        </p:nvSpPr>
        <p:spPr/>
        <p:txBody>
          <a:bodyPr/>
          <a:lstStyle/>
          <a:p>
            <a:r>
              <a:rPr lang="en-US" dirty="0"/>
              <a:t>Load Balancing</a:t>
            </a:r>
          </a:p>
        </p:txBody>
      </p:sp>
      <p:sp>
        <p:nvSpPr>
          <p:cNvPr id="3" name="Content Placeholder 2">
            <a:extLst>
              <a:ext uri="{FF2B5EF4-FFF2-40B4-BE49-F238E27FC236}">
                <a16:creationId xmlns:a16="http://schemas.microsoft.com/office/drawing/2014/main" id="{14C3ED69-7B16-6C57-7BBF-FF35213DCFDC}"/>
              </a:ext>
            </a:extLst>
          </p:cNvPr>
          <p:cNvSpPr>
            <a:spLocks noGrp="1"/>
          </p:cNvSpPr>
          <p:nvPr>
            <p:ph idx="1"/>
          </p:nvPr>
        </p:nvSpPr>
        <p:spPr/>
        <p:txBody>
          <a:bodyPr/>
          <a:lstStyle/>
          <a:p>
            <a:r>
              <a:rPr lang="en-US" b="0" i="0" dirty="0">
                <a:solidFill>
                  <a:srgbClr val="44413D"/>
                </a:solidFill>
                <a:effectLst/>
                <a:latin typeface="Open Sans" panose="020B0606030504020204" pitchFamily="34" charset="0"/>
              </a:rPr>
              <a:t>Distributes incoming application or network traffic across multiple targets, such as </a:t>
            </a:r>
            <a:r>
              <a:rPr lang="en-US" b="1" i="0" dirty="0">
                <a:solidFill>
                  <a:srgbClr val="44413D"/>
                </a:solidFill>
                <a:effectLst/>
                <a:latin typeface="Open Sans" panose="020B0606030504020204" pitchFamily="34" charset="0"/>
              </a:rPr>
              <a:t>EC2 instances</a:t>
            </a:r>
            <a:r>
              <a:rPr lang="en-US" b="0" i="0" dirty="0">
                <a:solidFill>
                  <a:srgbClr val="44413D"/>
                </a:solidFill>
                <a:effectLst/>
                <a:latin typeface="Open Sans" panose="020B0606030504020204" pitchFamily="34" charset="0"/>
              </a:rPr>
              <a:t>, </a:t>
            </a:r>
            <a:r>
              <a:rPr lang="en-US" b="1" i="0" dirty="0">
                <a:solidFill>
                  <a:srgbClr val="44413D"/>
                </a:solidFill>
                <a:effectLst/>
                <a:latin typeface="Open Sans" panose="020B0606030504020204" pitchFamily="34" charset="0"/>
              </a:rPr>
              <a:t>containers (ECS)</a:t>
            </a:r>
            <a:r>
              <a:rPr lang="en-US" b="0" i="0" dirty="0">
                <a:solidFill>
                  <a:srgbClr val="44413D"/>
                </a:solidFill>
                <a:effectLst/>
                <a:latin typeface="Open Sans" panose="020B0606030504020204" pitchFamily="34" charset="0"/>
              </a:rPr>
              <a:t>, </a:t>
            </a:r>
            <a:r>
              <a:rPr lang="en-US" b="1" i="0" dirty="0">
                <a:solidFill>
                  <a:srgbClr val="44413D"/>
                </a:solidFill>
                <a:effectLst/>
                <a:latin typeface="Open Sans" panose="020B0606030504020204" pitchFamily="34" charset="0"/>
              </a:rPr>
              <a:t>Lambda functions,</a:t>
            </a:r>
            <a:r>
              <a:rPr lang="en-US" b="0" i="0" dirty="0">
                <a:solidFill>
                  <a:srgbClr val="44413D"/>
                </a:solidFill>
                <a:effectLst/>
                <a:latin typeface="Open Sans" panose="020B0606030504020204" pitchFamily="34" charset="0"/>
              </a:rPr>
              <a:t> and </a:t>
            </a:r>
            <a:r>
              <a:rPr lang="en-US" b="1" i="0" dirty="0">
                <a:solidFill>
                  <a:srgbClr val="44413D"/>
                </a:solidFill>
                <a:effectLst/>
                <a:latin typeface="Open Sans" panose="020B0606030504020204" pitchFamily="34" charset="0"/>
              </a:rPr>
              <a:t>IP addresses</a:t>
            </a:r>
            <a:r>
              <a:rPr lang="en-US" b="0" i="0" dirty="0">
                <a:solidFill>
                  <a:srgbClr val="44413D"/>
                </a:solidFill>
                <a:effectLst/>
                <a:latin typeface="Open Sans" panose="020B0606030504020204" pitchFamily="34" charset="0"/>
              </a:rPr>
              <a:t>, in multiple Availability Zones.</a:t>
            </a:r>
          </a:p>
          <a:p>
            <a:pPr marL="342900" lvl="1" indent="0">
              <a:buNone/>
            </a:pPr>
            <a:r>
              <a:rPr lang="en-US" sz="2000" b="1" u="sng" dirty="0">
                <a:solidFill>
                  <a:srgbClr val="44413D"/>
                </a:solidFill>
                <a:latin typeface="Verdana" panose="020B0604030504040204" pitchFamily="34" charset="0"/>
                <a:ea typeface="Verdana" panose="020B0604030504040204" pitchFamily="34" charset="0"/>
              </a:rPr>
              <a:t>Types of load balancers</a:t>
            </a:r>
            <a:endParaRPr lang="en-US" sz="2000" b="1" i="0" u="sng" dirty="0">
              <a:solidFill>
                <a:srgbClr val="44413D"/>
              </a:solidFill>
              <a:effectLst/>
              <a:latin typeface="Verdana" panose="020B0604030504040204" pitchFamily="34" charset="0"/>
              <a:ea typeface="Verdana" panose="020B0604030504040204" pitchFamily="34" charset="0"/>
            </a:endParaRPr>
          </a:p>
          <a:p>
            <a:pPr lvl="1">
              <a:lnSpc>
                <a:spcPct val="150000"/>
              </a:lnSpc>
              <a:buFont typeface="Wingdings" panose="05000000000000000000" pitchFamily="2" charset="2"/>
              <a:buChar char="Ø"/>
            </a:pPr>
            <a:r>
              <a:rPr lang="en-US" dirty="0"/>
              <a:t>EC2 Classic Load Balancer (old version)</a:t>
            </a:r>
          </a:p>
          <a:p>
            <a:pPr lvl="1">
              <a:lnSpc>
                <a:spcPct val="150000"/>
              </a:lnSpc>
              <a:buFont typeface="Wingdings" panose="05000000000000000000" pitchFamily="2" charset="2"/>
              <a:buChar char="Ø"/>
            </a:pPr>
            <a:r>
              <a:rPr lang="en-US" dirty="0"/>
              <a:t>Network Load Balancer</a:t>
            </a:r>
          </a:p>
          <a:p>
            <a:pPr lvl="1">
              <a:lnSpc>
                <a:spcPct val="150000"/>
              </a:lnSpc>
              <a:buFont typeface="Wingdings" panose="05000000000000000000" pitchFamily="2" charset="2"/>
              <a:buChar char="Ø"/>
            </a:pPr>
            <a:r>
              <a:rPr lang="en-US" dirty="0"/>
              <a:t>Application Load Balancer</a:t>
            </a:r>
          </a:p>
        </p:txBody>
      </p:sp>
      <p:sp>
        <p:nvSpPr>
          <p:cNvPr id="4" name="Slide Number Placeholder 3">
            <a:extLst>
              <a:ext uri="{FF2B5EF4-FFF2-40B4-BE49-F238E27FC236}">
                <a16:creationId xmlns:a16="http://schemas.microsoft.com/office/drawing/2014/main" id="{A57C4F29-B476-F770-7490-2795F7686EE3}"/>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21</a:t>
            </a:fld>
            <a:endParaRPr kumimoji="0" lang="en-US"/>
          </a:p>
        </p:txBody>
      </p:sp>
      <p:sp>
        <p:nvSpPr>
          <p:cNvPr id="6" name="Content Placeholder 2">
            <a:extLst>
              <a:ext uri="{FF2B5EF4-FFF2-40B4-BE49-F238E27FC236}">
                <a16:creationId xmlns:a16="http://schemas.microsoft.com/office/drawing/2014/main" id="{F168E71A-C236-6897-8BA2-ECDCD3ABFB24}"/>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rgbClr val="44413D"/>
                </a:solidFill>
                <a:latin typeface="Open Sans" panose="020B0606030504020204" pitchFamily="34" charset="0"/>
              </a:rPr>
              <a:t>Distributes incoming application or network traffic across multiple targets, such as </a:t>
            </a:r>
            <a:r>
              <a:rPr lang="en-US" b="1" dirty="0">
                <a:solidFill>
                  <a:srgbClr val="44413D"/>
                </a:solidFill>
                <a:latin typeface="Open Sans" panose="020B0606030504020204" pitchFamily="34" charset="0"/>
              </a:rPr>
              <a:t>EC2 instances</a:t>
            </a:r>
            <a:r>
              <a:rPr lang="en-US" dirty="0">
                <a:solidFill>
                  <a:srgbClr val="44413D"/>
                </a:solidFill>
                <a:latin typeface="Open Sans" panose="020B0606030504020204" pitchFamily="34" charset="0"/>
              </a:rPr>
              <a:t>, </a:t>
            </a:r>
            <a:r>
              <a:rPr lang="en-US" b="1" dirty="0">
                <a:solidFill>
                  <a:srgbClr val="44413D"/>
                </a:solidFill>
                <a:latin typeface="Open Sans" panose="020B0606030504020204" pitchFamily="34" charset="0"/>
              </a:rPr>
              <a:t>containers (ECS)</a:t>
            </a:r>
            <a:r>
              <a:rPr lang="en-US" dirty="0">
                <a:solidFill>
                  <a:srgbClr val="44413D"/>
                </a:solidFill>
                <a:latin typeface="Open Sans" panose="020B0606030504020204" pitchFamily="34" charset="0"/>
              </a:rPr>
              <a:t>, </a:t>
            </a:r>
            <a:r>
              <a:rPr lang="en-US" b="1" dirty="0">
                <a:solidFill>
                  <a:srgbClr val="44413D"/>
                </a:solidFill>
                <a:latin typeface="Open Sans" panose="020B0606030504020204" pitchFamily="34" charset="0"/>
              </a:rPr>
              <a:t>Lambda functions,</a:t>
            </a:r>
            <a:r>
              <a:rPr lang="en-US" dirty="0">
                <a:solidFill>
                  <a:srgbClr val="44413D"/>
                </a:solidFill>
                <a:latin typeface="Open Sans" panose="020B0606030504020204" pitchFamily="34" charset="0"/>
              </a:rPr>
              <a:t> and </a:t>
            </a:r>
            <a:r>
              <a:rPr lang="en-US" b="1" dirty="0">
                <a:solidFill>
                  <a:srgbClr val="44413D"/>
                </a:solidFill>
                <a:latin typeface="Open Sans" panose="020B0606030504020204" pitchFamily="34" charset="0"/>
              </a:rPr>
              <a:t>IP addresses</a:t>
            </a:r>
            <a:r>
              <a:rPr lang="en-US" dirty="0">
                <a:solidFill>
                  <a:srgbClr val="44413D"/>
                </a:solidFill>
                <a:latin typeface="Open Sans" panose="020B0606030504020204" pitchFamily="34" charset="0"/>
              </a:rPr>
              <a:t>, in multiple Availability Zones.</a:t>
            </a:r>
          </a:p>
          <a:p>
            <a:pPr marL="342900" lvl="1" indent="0">
              <a:buFont typeface="Arial" panose="020B0604020202020204" pitchFamily="34" charset="0"/>
              <a:buNone/>
            </a:pPr>
            <a:r>
              <a:rPr lang="en-US" sz="2000" b="1" u="sng" dirty="0">
                <a:solidFill>
                  <a:srgbClr val="44413D"/>
                </a:solidFill>
                <a:latin typeface="Verdana" panose="020B0604030504040204" pitchFamily="34" charset="0"/>
                <a:ea typeface="Verdana" panose="020B0604030504040204" pitchFamily="34" charset="0"/>
              </a:rPr>
              <a:t>Types of load balancers</a:t>
            </a:r>
          </a:p>
          <a:p>
            <a:pPr lvl="1">
              <a:lnSpc>
                <a:spcPct val="150000"/>
              </a:lnSpc>
              <a:buFont typeface="Wingdings" panose="05000000000000000000" pitchFamily="2" charset="2"/>
              <a:buChar char="Ø"/>
            </a:pPr>
            <a:r>
              <a:rPr lang="en-US" dirty="0"/>
              <a:t>EC2 Classic Load Balancer (old version)</a:t>
            </a:r>
          </a:p>
          <a:p>
            <a:pPr lvl="1">
              <a:lnSpc>
                <a:spcPct val="150000"/>
              </a:lnSpc>
              <a:buFont typeface="Wingdings" panose="05000000000000000000" pitchFamily="2" charset="2"/>
              <a:buChar char="Ø"/>
            </a:pPr>
            <a:r>
              <a:rPr lang="en-US" dirty="0"/>
              <a:t>Network Load Balancer</a:t>
            </a:r>
          </a:p>
          <a:p>
            <a:pPr lvl="1">
              <a:lnSpc>
                <a:spcPct val="150000"/>
              </a:lnSpc>
              <a:buFont typeface="Wingdings" panose="05000000000000000000" pitchFamily="2" charset="2"/>
              <a:buChar char="Ø"/>
            </a:pPr>
            <a:r>
              <a:rPr lang="en-US" dirty="0"/>
              <a:t>Application Load Balancer</a:t>
            </a:r>
          </a:p>
          <a:p>
            <a:pPr lvl="1">
              <a:lnSpc>
                <a:spcPct val="150000"/>
              </a:lnSpc>
              <a:buFont typeface="Wingdings" panose="05000000000000000000" pitchFamily="2" charset="2"/>
              <a:buChar char="Ø"/>
            </a:pPr>
            <a:r>
              <a:rPr lang="en-US" dirty="0"/>
              <a:t>Gate way Road Balancer</a:t>
            </a:r>
          </a:p>
        </p:txBody>
      </p:sp>
      <p:pic>
        <p:nvPicPr>
          <p:cNvPr id="7" name="Picture 2" descr="Image result for load balancer icon">
            <a:extLst>
              <a:ext uri="{FF2B5EF4-FFF2-40B4-BE49-F238E27FC236}">
                <a16:creationId xmlns:a16="http://schemas.microsoft.com/office/drawing/2014/main" id="{2ED8C30C-1A40-D8F5-79EC-3578035BD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971800"/>
            <a:ext cx="1663196" cy="1663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946331-1EA1-4C01-8DFB-4080E52CDA9D}"/>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22</a:t>
            </a:fld>
            <a:endParaRPr kumimoji="0" lang="en-US"/>
          </a:p>
        </p:txBody>
      </p:sp>
      <p:pic>
        <p:nvPicPr>
          <p:cNvPr id="17412" name="Picture 4" descr="What type of AWS Elastic Load Balancing (AWS ELB) is right for you?">
            <a:extLst>
              <a:ext uri="{FF2B5EF4-FFF2-40B4-BE49-F238E27FC236}">
                <a16:creationId xmlns:a16="http://schemas.microsoft.com/office/drawing/2014/main" id="{7E5C88CB-DD0C-4B89-6C7A-0AF3839FB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475" y="101355"/>
            <a:ext cx="636905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8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4186-4247-5606-F75C-7A09A0363678}"/>
              </a:ext>
            </a:extLst>
          </p:cNvPr>
          <p:cNvSpPr>
            <a:spLocks noGrp="1"/>
          </p:cNvSpPr>
          <p:nvPr>
            <p:ph type="title"/>
          </p:nvPr>
        </p:nvSpPr>
        <p:spPr>
          <a:xfrm>
            <a:off x="304800" y="365127"/>
            <a:ext cx="8210550" cy="1006474"/>
          </a:xfrm>
        </p:spPr>
        <p:txBody>
          <a:bodyPr>
            <a:normAutofit/>
          </a:bodyPr>
          <a:lstStyle/>
          <a:p>
            <a:r>
              <a:rPr lang="en-US" sz="3200" dirty="0"/>
              <a:t>ROUTE 53</a:t>
            </a:r>
          </a:p>
        </p:txBody>
      </p:sp>
      <p:sp>
        <p:nvSpPr>
          <p:cNvPr id="3" name="Content Placeholder 2">
            <a:extLst>
              <a:ext uri="{FF2B5EF4-FFF2-40B4-BE49-F238E27FC236}">
                <a16:creationId xmlns:a16="http://schemas.microsoft.com/office/drawing/2014/main" id="{954943FD-61F4-1ABC-9BA9-71BA70540033}"/>
              </a:ext>
            </a:extLst>
          </p:cNvPr>
          <p:cNvSpPr>
            <a:spLocks noGrp="1"/>
          </p:cNvSpPr>
          <p:nvPr>
            <p:ph idx="1"/>
          </p:nvPr>
        </p:nvSpPr>
        <p:spPr>
          <a:xfrm>
            <a:off x="628650" y="1608849"/>
            <a:ext cx="7886700" cy="4747502"/>
          </a:xfrm>
        </p:spPr>
        <p:txBody>
          <a:bodyPr>
            <a:normAutofit lnSpcReduction="10000"/>
          </a:bodyPr>
          <a:lstStyle/>
          <a:p>
            <a:r>
              <a:rPr lang="en-US" sz="2000" i="0" dirty="0">
                <a:solidFill>
                  <a:srgbClr val="202124"/>
                </a:solidFill>
                <a:effectLst/>
                <a:latin typeface="Book Antiqua" panose="02040602050305030304" pitchFamily="18" charset="0"/>
              </a:rPr>
              <a:t>Route 53 sends automated requests over the internet to a resource, such as a web server, to verify that it's reachable, available, and functional.</a:t>
            </a:r>
          </a:p>
          <a:p>
            <a:pPr lvl="1"/>
            <a:r>
              <a:rPr lang="en-US" b="1" dirty="0">
                <a:solidFill>
                  <a:srgbClr val="202124"/>
                </a:solidFill>
                <a:latin typeface="arial" panose="020B0604020202020204" pitchFamily="34" charset="0"/>
              </a:rPr>
              <a:t>Routing Types:</a:t>
            </a:r>
          </a:p>
          <a:p>
            <a:pPr lvl="2">
              <a:lnSpc>
                <a:spcPct val="150000"/>
              </a:lnSpc>
              <a:buFont typeface="Wingdings" panose="05000000000000000000" pitchFamily="2" charset="2"/>
              <a:buChar char="Ø"/>
            </a:pPr>
            <a:r>
              <a:rPr lang="en-US" sz="1800" b="0" i="0" dirty="0">
                <a:solidFill>
                  <a:srgbClr val="202124"/>
                </a:solidFill>
                <a:effectLst/>
                <a:latin typeface="Book Antiqua" panose="02040602050305030304" pitchFamily="18" charset="0"/>
              </a:rPr>
              <a:t>Simple routing.</a:t>
            </a:r>
          </a:p>
          <a:p>
            <a:pPr lvl="2">
              <a:lnSpc>
                <a:spcPct val="150000"/>
              </a:lnSpc>
              <a:buFont typeface="Wingdings" panose="05000000000000000000" pitchFamily="2" charset="2"/>
              <a:buChar char="Ø"/>
            </a:pPr>
            <a:r>
              <a:rPr lang="en-US" sz="1800" b="0" i="0" dirty="0">
                <a:solidFill>
                  <a:srgbClr val="202124"/>
                </a:solidFill>
                <a:effectLst/>
                <a:latin typeface="Book Antiqua" panose="02040602050305030304" pitchFamily="18" charset="0"/>
              </a:rPr>
              <a:t>Failover routing.</a:t>
            </a:r>
          </a:p>
          <a:p>
            <a:pPr lvl="2">
              <a:lnSpc>
                <a:spcPct val="150000"/>
              </a:lnSpc>
              <a:buFont typeface="Wingdings" panose="05000000000000000000" pitchFamily="2" charset="2"/>
              <a:buChar char="Ø"/>
            </a:pPr>
            <a:r>
              <a:rPr lang="en-US" sz="1800" b="0" i="0" dirty="0">
                <a:solidFill>
                  <a:srgbClr val="202124"/>
                </a:solidFill>
                <a:effectLst/>
                <a:latin typeface="Book Antiqua" panose="02040602050305030304" pitchFamily="18" charset="0"/>
              </a:rPr>
              <a:t>Geolocation routing.</a:t>
            </a:r>
          </a:p>
          <a:p>
            <a:pPr lvl="2">
              <a:lnSpc>
                <a:spcPct val="150000"/>
              </a:lnSpc>
              <a:buFont typeface="Wingdings" panose="05000000000000000000" pitchFamily="2" charset="2"/>
              <a:buChar char="Ø"/>
            </a:pPr>
            <a:r>
              <a:rPr lang="en-US" sz="1800" b="0" i="0" dirty="0">
                <a:solidFill>
                  <a:srgbClr val="202124"/>
                </a:solidFill>
                <a:effectLst/>
                <a:latin typeface="Book Antiqua" panose="02040602050305030304" pitchFamily="18" charset="0"/>
              </a:rPr>
              <a:t>Geo-proximity routing (traffic flow only)</a:t>
            </a:r>
          </a:p>
          <a:p>
            <a:pPr lvl="2">
              <a:lnSpc>
                <a:spcPct val="150000"/>
              </a:lnSpc>
              <a:buFont typeface="Wingdings" panose="05000000000000000000" pitchFamily="2" charset="2"/>
              <a:buChar char="Ø"/>
            </a:pPr>
            <a:r>
              <a:rPr lang="en-US" sz="1800" b="0" i="0" dirty="0">
                <a:solidFill>
                  <a:srgbClr val="202124"/>
                </a:solidFill>
                <a:effectLst/>
                <a:latin typeface="Book Antiqua" panose="02040602050305030304" pitchFamily="18" charset="0"/>
              </a:rPr>
              <a:t>Latency-based routing.</a:t>
            </a:r>
          </a:p>
          <a:p>
            <a:pPr lvl="2">
              <a:lnSpc>
                <a:spcPct val="150000"/>
              </a:lnSpc>
              <a:buFont typeface="Wingdings" panose="05000000000000000000" pitchFamily="2" charset="2"/>
              <a:buChar char="Ø"/>
            </a:pPr>
            <a:r>
              <a:rPr lang="en-US" sz="1800" b="0" i="0" dirty="0">
                <a:solidFill>
                  <a:srgbClr val="202124"/>
                </a:solidFill>
                <a:effectLst/>
                <a:latin typeface="Book Antiqua" panose="02040602050305030304" pitchFamily="18" charset="0"/>
              </a:rPr>
              <a:t>IP-based routing.</a:t>
            </a:r>
          </a:p>
          <a:p>
            <a:pPr lvl="2">
              <a:lnSpc>
                <a:spcPct val="150000"/>
              </a:lnSpc>
              <a:buFont typeface="Wingdings" panose="05000000000000000000" pitchFamily="2" charset="2"/>
              <a:buChar char="Ø"/>
            </a:pPr>
            <a:r>
              <a:rPr lang="en-US" sz="1800" b="0" i="0" dirty="0" err="1">
                <a:solidFill>
                  <a:srgbClr val="202124"/>
                </a:solidFill>
                <a:effectLst/>
                <a:latin typeface="Book Antiqua" panose="02040602050305030304" pitchFamily="18" charset="0"/>
              </a:rPr>
              <a:t>Mult-ivalue</a:t>
            </a:r>
            <a:r>
              <a:rPr lang="en-US" sz="1800" b="0" i="0" dirty="0">
                <a:solidFill>
                  <a:srgbClr val="202124"/>
                </a:solidFill>
                <a:effectLst/>
                <a:latin typeface="Book Antiqua" panose="02040602050305030304" pitchFamily="18" charset="0"/>
              </a:rPr>
              <a:t> answer routing.</a:t>
            </a:r>
          </a:p>
          <a:p>
            <a:pPr lvl="2">
              <a:lnSpc>
                <a:spcPct val="150000"/>
              </a:lnSpc>
              <a:buFont typeface="Wingdings" panose="05000000000000000000" pitchFamily="2" charset="2"/>
              <a:buChar char="Ø"/>
            </a:pPr>
            <a:r>
              <a:rPr lang="en-US" sz="1800" b="0" i="0" dirty="0">
                <a:solidFill>
                  <a:srgbClr val="202124"/>
                </a:solidFill>
                <a:effectLst/>
                <a:latin typeface="Book Antiqua" panose="02040602050305030304" pitchFamily="18" charset="0"/>
              </a:rPr>
              <a:t>Weighted routing.</a:t>
            </a:r>
          </a:p>
          <a:p>
            <a:pPr lvl="2"/>
            <a:endParaRPr lang="en-US" b="1" dirty="0"/>
          </a:p>
        </p:txBody>
      </p:sp>
      <p:sp>
        <p:nvSpPr>
          <p:cNvPr id="4" name="Slide Number Placeholder 3">
            <a:extLst>
              <a:ext uri="{FF2B5EF4-FFF2-40B4-BE49-F238E27FC236}">
                <a16:creationId xmlns:a16="http://schemas.microsoft.com/office/drawing/2014/main" id="{7753E09A-98CB-D432-217A-C3E71B2473F7}"/>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23</a:t>
            </a:fld>
            <a:endParaRPr kumimoji="0" lang="en-US"/>
          </a:p>
        </p:txBody>
      </p:sp>
      <p:pic>
        <p:nvPicPr>
          <p:cNvPr id="18434" name="Picture 2" descr="What is Route53 in AWS and Why you consider it as your DNS?">
            <a:extLst>
              <a:ext uri="{FF2B5EF4-FFF2-40B4-BE49-F238E27FC236}">
                <a16:creationId xmlns:a16="http://schemas.microsoft.com/office/drawing/2014/main" id="{9AA81301-0386-EBE0-2528-CDB1B32F17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233"/>
          <a:stretch/>
        </p:blipFill>
        <p:spPr bwMode="auto">
          <a:xfrm>
            <a:off x="6459122" y="136524"/>
            <a:ext cx="1109296" cy="129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57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50838"/>
            <a:ext cx="8610600" cy="1020762"/>
          </a:xfrm>
        </p:spPr>
        <p:txBody>
          <a:bodyPr>
            <a:normAutofit/>
          </a:bodyPr>
          <a:lstStyle/>
          <a:p>
            <a:r>
              <a:rPr lang="en-US" sz="3600" dirty="0">
                <a:latin typeface="Indie Flower" panose="02000000000000000000" pitchFamily="2" charset="0"/>
              </a:rPr>
              <a:t>Simple Storage Service (S3)</a:t>
            </a:r>
          </a:p>
        </p:txBody>
      </p:sp>
      <p:sp>
        <p:nvSpPr>
          <p:cNvPr id="3" name="Content Placeholder 2"/>
          <p:cNvSpPr>
            <a:spLocks noGrp="1"/>
          </p:cNvSpPr>
          <p:nvPr>
            <p:ph idx="1"/>
          </p:nvPr>
        </p:nvSpPr>
        <p:spPr>
          <a:xfrm>
            <a:off x="304800" y="1676400"/>
            <a:ext cx="8610600" cy="4724400"/>
          </a:xfrm>
        </p:spPr>
        <p:txBody>
          <a:bodyPr>
            <a:noAutofit/>
          </a:bodyPr>
          <a:lstStyle/>
          <a:p>
            <a:pPr algn="just"/>
            <a:r>
              <a:rPr lang="en-US" sz="1800" dirty="0">
                <a:latin typeface="Indie Flower" panose="02000000000000000000" pitchFamily="2" charset="0"/>
              </a:rPr>
              <a:t>Amazon S3 provides a simple web services interface that can be </a:t>
            </a:r>
            <a:r>
              <a:rPr lang="en-US" sz="1800" b="1" dirty="0">
                <a:solidFill>
                  <a:schemeClr val="accent2">
                    <a:lumMod val="75000"/>
                  </a:schemeClr>
                </a:solidFill>
                <a:latin typeface="Indie Flower" panose="02000000000000000000" pitchFamily="2" charset="0"/>
              </a:rPr>
              <a:t>used to store and retrieve </a:t>
            </a:r>
            <a:r>
              <a:rPr lang="en-US" sz="1800" b="1" dirty="0">
                <a:solidFill>
                  <a:schemeClr val="accent1">
                    <a:lumMod val="75000"/>
                  </a:schemeClr>
                </a:solidFill>
                <a:latin typeface="Indie Flower" panose="02000000000000000000" pitchFamily="2" charset="0"/>
              </a:rPr>
              <a:t>any amount of data</a:t>
            </a:r>
            <a:r>
              <a:rPr lang="en-US" sz="1800" b="1" dirty="0">
                <a:solidFill>
                  <a:schemeClr val="accent2">
                    <a:lumMod val="75000"/>
                  </a:schemeClr>
                </a:solidFill>
                <a:latin typeface="Indie Flower" panose="02000000000000000000" pitchFamily="2" charset="0"/>
              </a:rPr>
              <a:t>, </a:t>
            </a:r>
            <a:r>
              <a:rPr lang="en-US" sz="1800" b="1" dirty="0">
                <a:solidFill>
                  <a:schemeClr val="accent1">
                    <a:lumMod val="75000"/>
                  </a:schemeClr>
                </a:solidFill>
                <a:latin typeface="Indie Flower" panose="02000000000000000000" pitchFamily="2" charset="0"/>
              </a:rPr>
              <a:t>at any time</a:t>
            </a:r>
            <a:r>
              <a:rPr lang="en-US" sz="1800" b="1" dirty="0">
                <a:solidFill>
                  <a:schemeClr val="accent2">
                    <a:lumMod val="75000"/>
                  </a:schemeClr>
                </a:solidFill>
                <a:latin typeface="Indie Flower" panose="02000000000000000000" pitchFamily="2" charset="0"/>
              </a:rPr>
              <a:t>, </a:t>
            </a:r>
            <a:r>
              <a:rPr lang="en-US" sz="1800" b="1" dirty="0">
                <a:solidFill>
                  <a:schemeClr val="accent1">
                    <a:lumMod val="75000"/>
                  </a:schemeClr>
                </a:solidFill>
                <a:latin typeface="Indie Flower" panose="02000000000000000000" pitchFamily="2" charset="0"/>
              </a:rPr>
              <a:t>from anywhere </a:t>
            </a:r>
            <a:r>
              <a:rPr lang="en-US" sz="1800" b="1" dirty="0">
                <a:solidFill>
                  <a:schemeClr val="accent2">
                    <a:lumMod val="75000"/>
                  </a:schemeClr>
                </a:solidFill>
                <a:latin typeface="Indie Flower" panose="02000000000000000000" pitchFamily="2" charset="0"/>
              </a:rPr>
              <a:t>on the web</a:t>
            </a:r>
            <a:r>
              <a:rPr lang="en-US" sz="1800" dirty="0">
                <a:latin typeface="Indie Flower" panose="02000000000000000000" pitchFamily="2" charset="0"/>
              </a:rPr>
              <a:t>. </a:t>
            </a:r>
          </a:p>
          <a:p>
            <a:r>
              <a:rPr lang="en-US" sz="1800" dirty="0">
                <a:latin typeface="Indie Flower" panose="02000000000000000000" pitchFamily="2" charset="0"/>
              </a:rPr>
              <a:t>Write, read, and delete objects containing from </a:t>
            </a:r>
            <a:r>
              <a:rPr lang="en-US" sz="1800" b="1" dirty="0">
                <a:solidFill>
                  <a:schemeClr val="accent2">
                    <a:lumMod val="75000"/>
                  </a:schemeClr>
                </a:solidFill>
                <a:latin typeface="Indie Flower" panose="02000000000000000000" pitchFamily="2" charset="0"/>
              </a:rPr>
              <a:t>1 byte to 5 terabytes of data each</a:t>
            </a:r>
            <a:r>
              <a:rPr lang="en-US" sz="1800" dirty="0">
                <a:latin typeface="Indie Flower" panose="02000000000000000000" pitchFamily="2" charset="0"/>
              </a:rPr>
              <a:t>. The </a:t>
            </a:r>
            <a:r>
              <a:rPr lang="en-US" sz="1800" b="1" dirty="0">
                <a:solidFill>
                  <a:schemeClr val="accent2">
                    <a:lumMod val="75000"/>
                  </a:schemeClr>
                </a:solidFill>
                <a:latin typeface="Indie Flower" panose="02000000000000000000" pitchFamily="2" charset="0"/>
              </a:rPr>
              <a:t>number of objects </a:t>
            </a:r>
            <a:r>
              <a:rPr lang="en-US" sz="1800" dirty="0">
                <a:latin typeface="Indie Flower" panose="02000000000000000000" pitchFamily="2" charset="0"/>
              </a:rPr>
              <a:t>you can store is </a:t>
            </a:r>
            <a:r>
              <a:rPr lang="en-US" sz="1800" b="1" dirty="0">
                <a:solidFill>
                  <a:schemeClr val="accent2">
                    <a:lumMod val="75000"/>
                  </a:schemeClr>
                </a:solidFill>
                <a:latin typeface="Indie Flower" panose="02000000000000000000" pitchFamily="2" charset="0"/>
              </a:rPr>
              <a:t>unlimited</a:t>
            </a:r>
            <a:r>
              <a:rPr lang="en-US" sz="1800" dirty="0">
                <a:latin typeface="Indie Flower" panose="02000000000000000000" pitchFamily="2" charset="0"/>
              </a:rPr>
              <a:t>.</a:t>
            </a:r>
          </a:p>
          <a:p>
            <a:endParaRPr lang="en-US" sz="1800" dirty="0">
              <a:latin typeface="Indie Flower" panose="02000000000000000000" pitchFamily="2" charset="0"/>
            </a:endParaRPr>
          </a:p>
          <a:p>
            <a:r>
              <a:rPr lang="en-US" sz="1800" dirty="0">
                <a:latin typeface="Indie Flower" panose="02000000000000000000" pitchFamily="2" charset="0"/>
              </a:rPr>
              <a:t>TYPES OF S3 Buckets </a:t>
            </a:r>
          </a:p>
          <a:p>
            <a:pPr lvl="1">
              <a:lnSpc>
                <a:spcPct val="150000"/>
              </a:lnSpc>
              <a:buFont typeface="Wingdings" panose="05000000000000000000" pitchFamily="2" charset="2"/>
              <a:buChar char="ü"/>
            </a:pPr>
            <a:r>
              <a:rPr lang="en-US" sz="1600" dirty="0">
                <a:latin typeface="Indie Flower" panose="02000000000000000000" pitchFamily="2" charset="0"/>
              </a:rPr>
              <a:t>S3 Standard</a:t>
            </a:r>
          </a:p>
          <a:p>
            <a:pPr lvl="1">
              <a:lnSpc>
                <a:spcPct val="150000"/>
              </a:lnSpc>
              <a:buFont typeface="Wingdings" panose="05000000000000000000" pitchFamily="2" charset="2"/>
              <a:buChar char="ü"/>
            </a:pPr>
            <a:r>
              <a:rPr lang="en-US" sz="1600" dirty="0">
                <a:latin typeface="Indie Flower" panose="02000000000000000000" pitchFamily="2" charset="0"/>
              </a:rPr>
              <a:t>S3 Intelligent Tiering </a:t>
            </a:r>
          </a:p>
          <a:p>
            <a:pPr lvl="1">
              <a:lnSpc>
                <a:spcPct val="150000"/>
              </a:lnSpc>
              <a:buFont typeface="Wingdings" panose="05000000000000000000" pitchFamily="2" charset="2"/>
              <a:buChar char="ü"/>
            </a:pPr>
            <a:r>
              <a:rPr lang="en-US" sz="1600" dirty="0">
                <a:latin typeface="Indie Flower" panose="02000000000000000000" pitchFamily="2" charset="0"/>
              </a:rPr>
              <a:t>S3 Standard IA</a:t>
            </a:r>
          </a:p>
          <a:p>
            <a:pPr lvl="1">
              <a:lnSpc>
                <a:spcPct val="150000"/>
              </a:lnSpc>
              <a:buFont typeface="Wingdings" panose="05000000000000000000" pitchFamily="2" charset="2"/>
              <a:buChar char="ü"/>
            </a:pPr>
            <a:r>
              <a:rPr lang="en-US" sz="1600" dirty="0">
                <a:latin typeface="Indie Flower" panose="02000000000000000000" pitchFamily="2" charset="0"/>
              </a:rPr>
              <a:t>S3 One Zone IA</a:t>
            </a:r>
          </a:p>
          <a:p>
            <a:pPr lvl="1">
              <a:lnSpc>
                <a:spcPct val="150000"/>
              </a:lnSpc>
              <a:buFont typeface="Wingdings" panose="05000000000000000000" pitchFamily="2" charset="2"/>
              <a:buChar char="ü"/>
            </a:pPr>
            <a:r>
              <a:rPr lang="en-US" sz="1600" dirty="0">
                <a:latin typeface="Indie Flower" panose="02000000000000000000" pitchFamily="2" charset="0"/>
              </a:rPr>
              <a:t>S3 Glacier</a:t>
            </a:r>
          </a:p>
          <a:p>
            <a:pPr lvl="1">
              <a:lnSpc>
                <a:spcPct val="150000"/>
              </a:lnSpc>
              <a:buFont typeface="Wingdings" panose="05000000000000000000" pitchFamily="2" charset="2"/>
              <a:buChar char="ü"/>
            </a:pPr>
            <a:r>
              <a:rPr lang="en-US" sz="1600" dirty="0">
                <a:latin typeface="Indie Flower" panose="02000000000000000000" pitchFamily="2" charset="0"/>
              </a:rPr>
              <a:t>S3 Glacier Deep Archive</a:t>
            </a:r>
            <a:r>
              <a:rPr lang="en-US" sz="1500" dirty="0">
                <a:latin typeface="Indie Flower" panose="02000000000000000000" pitchFamily="2" charset="0"/>
              </a:rPr>
              <a:t> </a:t>
            </a:r>
          </a:p>
          <a:p>
            <a:pPr lvl="1"/>
            <a:endParaRPr lang="en-US" sz="15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24</a:t>
            </a:fld>
            <a:endParaRPr kumimoji="0" lang="en-US"/>
          </a:p>
        </p:txBody>
      </p:sp>
      <p:pic>
        <p:nvPicPr>
          <p:cNvPr id="5" name="Picture 2" descr="Spring Boot + AWS S3 List Bucket Files(2023) | TechGeekNxt &gt;&gt;">
            <a:extLst>
              <a:ext uri="{FF2B5EF4-FFF2-40B4-BE49-F238E27FC236}">
                <a16:creationId xmlns:a16="http://schemas.microsoft.com/office/drawing/2014/main" id="{EB8242CC-69FF-D791-3C8D-D36E023B8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78805"/>
            <a:ext cx="1981200" cy="136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9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8970-C2A6-F8C1-EFD0-8B8F5221EA59}"/>
              </a:ext>
            </a:extLst>
          </p:cNvPr>
          <p:cNvSpPr>
            <a:spLocks noGrp="1"/>
          </p:cNvSpPr>
          <p:nvPr>
            <p:ph type="title"/>
          </p:nvPr>
        </p:nvSpPr>
        <p:spPr>
          <a:xfrm>
            <a:off x="31652" y="365126"/>
            <a:ext cx="8483698" cy="1325563"/>
          </a:xfrm>
        </p:spPr>
        <p:txBody>
          <a:bodyPr/>
          <a:lstStyle/>
          <a:p>
            <a:r>
              <a:rPr lang="en-US" dirty="0"/>
              <a:t>TYPES OF S3 STORAGE </a:t>
            </a:r>
          </a:p>
        </p:txBody>
      </p:sp>
      <p:sp>
        <p:nvSpPr>
          <p:cNvPr id="4" name="Slide Number Placeholder 3">
            <a:extLst>
              <a:ext uri="{FF2B5EF4-FFF2-40B4-BE49-F238E27FC236}">
                <a16:creationId xmlns:a16="http://schemas.microsoft.com/office/drawing/2014/main" id="{E6E5D9D6-6657-DF38-842C-D82412719411}"/>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25</a:t>
            </a:fld>
            <a:endParaRPr kumimoji="0" lang="en-US"/>
          </a:p>
        </p:txBody>
      </p:sp>
      <p:pic>
        <p:nvPicPr>
          <p:cNvPr id="6148" name="Picture 4">
            <a:extLst>
              <a:ext uri="{FF2B5EF4-FFF2-40B4-BE49-F238E27FC236}">
                <a16:creationId xmlns:a16="http://schemas.microsoft.com/office/drawing/2014/main" id="{AD3EA1F5-81A0-7B2A-C32F-07316F5B74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218"/>
          <a:stretch/>
        </p:blipFill>
        <p:spPr bwMode="auto">
          <a:xfrm>
            <a:off x="31652" y="1747668"/>
            <a:ext cx="9112348" cy="511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534400" cy="1020762"/>
          </a:xfrm>
        </p:spPr>
        <p:txBody>
          <a:bodyPr>
            <a:normAutofit/>
          </a:bodyPr>
          <a:lstStyle/>
          <a:p>
            <a:r>
              <a:rPr lang="en-US" sz="3600" dirty="0">
                <a:latin typeface="Indie Flower" panose="02000000000000000000" pitchFamily="2" charset="0"/>
              </a:rPr>
              <a:t>Virtual Private Cloud (VPC)</a:t>
            </a:r>
          </a:p>
        </p:txBody>
      </p:sp>
      <p:sp>
        <p:nvSpPr>
          <p:cNvPr id="3" name="Content Placeholder 2"/>
          <p:cNvSpPr>
            <a:spLocks noGrp="1"/>
          </p:cNvSpPr>
          <p:nvPr>
            <p:ph idx="1"/>
          </p:nvPr>
        </p:nvSpPr>
        <p:spPr>
          <a:xfrm>
            <a:off x="304800" y="1676400"/>
            <a:ext cx="8610600" cy="4724400"/>
          </a:xfrm>
        </p:spPr>
        <p:txBody>
          <a:bodyPr>
            <a:noAutofit/>
          </a:bodyPr>
          <a:lstStyle/>
          <a:p>
            <a:pPr algn="just"/>
            <a:r>
              <a:rPr lang="en-US" b="1" dirty="0">
                <a:solidFill>
                  <a:schemeClr val="accent2">
                    <a:lumMod val="75000"/>
                  </a:schemeClr>
                </a:solidFill>
                <a:latin typeface="Indie Flower" panose="02000000000000000000" pitchFamily="2" charset="0"/>
              </a:rPr>
              <a:t>Amazon VPC </a:t>
            </a:r>
            <a:r>
              <a:rPr lang="en-US" dirty="0">
                <a:latin typeface="Indie Flower" panose="02000000000000000000" pitchFamily="2" charset="0"/>
              </a:rPr>
              <a:t>lets you </a:t>
            </a:r>
            <a:r>
              <a:rPr lang="en-US" b="1" dirty="0">
                <a:solidFill>
                  <a:schemeClr val="accent2">
                    <a:lumMod val="75000"/>
                  </a:schemeClr>
                </a:solidFill>
                <a:latin typeface="Indie Flower" panose="02000000000000000000" pitchFamily="2" charset="0"/>
              </a:rPr>
              <a:t>provision </a:t>
            </a:r>
            <a:r>
              <a:rPr lang="en-US" dirty="0">
                <a:latin typeface="Indie Flower" panose="02000000000000000000" pitchFamily="2" charset="0"/>
              </a:rPr>
              <a:t>a </a:t>
            </a:r>
            <a:r>
              <a:rPr lang="en-US" b="1" dirty="0">
                <a:solidFill>
                  <a:schemeClr val="accent2">
                    <a:lumMod val="75000"/>
                  </a:schemeClr>
                </a:solidFill>
                <a:latin typeface="Indie Flower" panose="02000000000000000000" pitchFamily="2" charset="0"/>
              </a:rPr>
              <a:t>logically isolated section </a:t>
            </a:r>
            <a:r>
              <a:rPr lang="en-US" dirty="0">
                <a:latin typeface="Indie Flower" panose="02000000000000000000" pitchFamily="2" charset="0"/>
              </a:rPr>
              <a:t>of the Amazon Web Services (AWS) Cloud.</a:t>
            </a:r>
          </a:p>
          <a:p>
            <a:pPr algn="just"/>
            <a:endParaRPr lang="en-US" b="1" dirty="0">
              <a:solidFill>
                <a:schemeClr val="accent2">
                  <a:lumMod val="75000"/>
                </a:schemeClr>
              </a:solidFill>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26</a:t>
            </a:fld>
            <a:endParaRPr kumimoji="0" lang="en-US"/>
          </a:p>
        </p:txBody>
      </p:sp>
      <p:pic>
        <p:nvPicPr>
          <p:cNvPr id="5" name="Picture 2" descr="What Startups Should Know about Amazon VPC : Part 1 | AWS Startups Blog">
            <a:extLst>
              <a:ext uri="{FF2B5EF4-FFF2-40B4-BE49-F238E27FC236}">
                <a16:creationId xmlns:a16="http://schemas.microsoft.com/office/drawing/2014/main" id="{3844F04A-5968-D699-BFEC-FD6E4E211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501900"/>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03FE65-0448-8C93-C5CF-70048AF3FF23}"/>
              </a:ext>
            </a:extLst>
          </p:cNvPr>
          <p:cNvSpPr txBox="1"/>
          <p:nvPr/>
        </p:nvSpPr>
        <p:spPr>
          <a:xfrm>
            <a:off x="685800" y="2777737"/>
            <a:ext cx="4267200" cy="2403863"/>
          </a:xfrm>
          <a:prstGeom prst="rect">
            <a:avLst/>
          </a:prstGeom>
          <a:noFill/>
        </p:spPr>
        <p:txBody>
          <a:bodyPr wrap="square" rtlCol="0">
            <a:spAutoFit/>
          </a:bodyPr>
          <a:lstStyle/>
          <a:p>
            <a:r>
              <a:rPr lang="en-US" b="1" u="sng" dirty="0"/>
              <a:t>Concepts of VPC</a:t>
            </a:r>
          </a:p>
          <a:p>
            <a:pPr marL="285750" indent="-285750">
              <a:lnSpc>
                <a:spcPct val="150000"/>
              </a:lnSpc>
              <a:buFont typeface="Wingdings" panose="05000000000000000000" pitchFamily="2" charset="2"/>
              <a:buChar char="Ø"/>
            </a:pPr>
            <a:r>
              <a:rPr lang="en-US" dirty="0"/>
              <a:t>Internet Gateway </a:t>
            </a:r>
          </a:p>
          <a:p>
            <a:pPr marL="285750" indent="-285750">
              <a:lnSpc>
                <a:spcPct val="150000"/>
              </a:lnSpc>
              <a:buFont typeface="Wingdings" panose="05000000000000000000" pitchFamily="2" charset="2"/>
              <a:buChar char="Ø"/>
            </a:pPr>
            <a:r>
              <a:rPr lang="en-US" dirty="0"/>
              <a:t>Public Subnet</a:t>
            </a:r>
          </a:p>
          <a:p>
            <a:pPr marL="285750" indent="-285750">
              <a:lnSpc>
                <a:spcPct val="150000"/>
              </a:lnSpc>
              <a:buFont typeface="Wingdings" panose="05000000000000000000" pitchFamily="2" charset="2"/>
              <a:buChar char="Ø"/>
            </a:pPr>
            <a:r>
              <a:rPr lang="en-US" dirty="0"/>
              <a:t>Private Gateway</a:t>
            </a:r>
          </a:p>
          <a:p>
            <a:pPr marL="285750" indent="-285750">
              <a:lnSpc>
                <a:spcPct val="150000"/>
              </a:lnSpc>
              <a:buFont typeface="Wingdings" panose="05000000000000000000" pitchFamily="2" charset="2"/>
              <a:buChar char="Ø"/>
            </a:pPr>
            <a:r>
              <a:rPr lang="en-US" dirty="0"/>
              <a:t>NAT Gateway</a:t>
            </a:r>
          </a:p>
          <a:p>
            <a:pPr marL="285750" indent="-285750">
              <a:lnSpc>
                <a:spcPct val="150000"/>
              </a:lnSpc>
              <a:buFont typeface="Wingdings" panose="05000000000000000000" pitchFamily="2" charset="2"/>
              <a:buChar char="Ø"/>
            </a:pPr>
            <a:r>
              <a:rPr lang="en-US" dirty="0"/>
              <a:t>Route Table</a:t>
            </a:r>
          </a:p>
        </p:txBody>
      </p:sp>
    </p:spTree>
    <p:extLst>
      <p:ext uri="{BB962C8B-B14F-4D97-AF65-F5344CB8AC3E}">
        <p14:creationId xmlns:p14="http://schemas.microsoft.com/office/powerpoint/2010/main" val="277543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50838"/>
            <a:ext cx="8991600" cy="1020762"/>
          </a:xfrm>
        </p:spPr>
        <p:txBody>
          <a:bodyPr>
            <a:normAutofit/>
          </a:bodyPr>
          <a:lstStyle/>
          <a:p>
            <a:r>
              <a:rPr lang="en-US" sz="3600" dirty="0">
                <a:latin typeface="Indie Flower" panose="02000000000000000000" pitchFamily="2" charset="0"/>
              </a:rPr>
              <a:t>Amazon Relational Database Service (RDS)</a:t>
            </a:r>
          </a:p>
        </p:txBody>
      </p:sp>
      <p:sp>
        <p:nvSpPr>
          <p:cNvPr id="3" name="Content Placeholder 2"/>
          <p:cNvSpPr>
            <a:spLocks noGrp="1"/>
          </p:cNvSpPr>
          <p:nvPr>
            <p:ph idx="1"/>
          </p:nvPr>
        </p:nvSpPr>
        <p:spPr>
          <a:xfrm>
            <a:off x="152400" y="1600200"/>
            <a:ext cx="8915400" cy="4724400"/>
          </a:xfrm>
        </p:spPr>
        <p:txBody>
          <a:bodyPr>
            <a:noAutofit/>
          </a:bodyPr>
          <a:lstStyle/>
          <a:p>
            <a:pPr algn="just"/>
            <a:r>
              <a:rPr lang="en-US" sz="1800" b="1" dirty="0">
                <a:solidFill>
                  <a:schemeClr val="accent2">
                    <a:lumMod val="75000"/>
                  </a:schemeClr>
                </a:solidFill>
                <a:latin typeface="Indie Flower" panose="02000000000000000000" pitchFamily="2" charset="0"/>
              </a:rPr>
              <a:t>Amazon RDS </a:t>
            </a:r>
            <a:r>
              <a:rPr lang="en-US" sz="1800" dirty="0">
                <a:latin typeface="Indie Flower" panose="02000000000000000000" pitchFamily="2" charset="0"/>
              </a:rPr>
              <a:t>is a web service that makes it easy to set up, operate, and scale a </a:t>
            </a:r>
            <a:r>
              <a:rPr lang="en-US" sz="1800" b="1" dirty="0">
                <a:solidFill>
                  <a:schemeClr val="accent2">
                    <a:lumMod val="75000"/>
                  </a:schemeClr>
                </a:solidFill>
                <a:latin typeface="Indie Flower" panose="02000000000000000000" pitchFamily="2" charset="0"/>
              </a:rPr>
              <a:t>relational database in the cloud</a:t>
            </a:r>
            <a:r>
              <a:rPr lang="en-US" sz="1800" dirty="0">
                <a:latin typeface="Indie Flower" panose="02000000000000000000" pitchFamily="2" charset="0"/>
              </a:rPr>
              <a:t>. </a:t>
            </a:r>
          </a:p>
          <a:p>
            <a:pPr algn="just"/>
            <a:r>
              <a:rPr lang="en-US" sz="1800" dirty="0">
                <a:latin typeface="Indie Flower" panose="02000000000000000000" pitchFamily="2" charset="0"/>
              </a:rPr>
              <a:t>Amazon RDS gives access to the capabilities of a </a:t>
            </a:r>
            <a:r>
              <a:rPr lang="en-US" sz="1800" b="1" dirty="0">
                <a:solidFill>
                  <a:schemeClr val="accent2">
                    <a:lumMod val="75000"/>
                  </a:schemeClr>
                </a:solidFill>
                <a:latin typeface="Indie Flower" panose="02000000000000000000" pitchFamily="2" charset="0"/>
              </a:rPr>
              <a:t>familiar MySQL, Oracle or Microsoft SQL Server database engine. </a:t>
            </a:r>
          </a:p>
          <a:p>
            <a:pPr lvl="1" algn="just"/>
            <a:r>
              <a:rPr lang="en-US" sz="1600" dirty="0">
                <a:latin typeface="Indie Flower" panose="02000000000000000000" pitchFamily="2" charset="0"/>
              </a:rPr>
              <a:t>Code, applications, and tools already </a:t>
            </a:r>
            <a:r>
              <a:rPr lang="en-US" sz="1600" b="1" dirty="0">
                <a:solidFill>
                  <a:schemeClr val="accent2">
                    <a:lumMod val="75000"/>
                  </a:schemeClr>
                </a:solidFill>
                <a:latin typeface="Indie Flower" panose="02000000000000000000" pitchFamily="2" charset="0"/>
              </a:rPr>
              <a:t>used with existing databases can be used with RDS</a:t>
            </a:r>
            <a:r>
              <a:rPr lang="en-US" sz="1600" dirty="0">
                <a:latin typeface="Indie Flower" panose="02000000000000000000" pitchFamily="2" charset="0"/>
              </a:rPr>
              <a:t>. </a:t>
            </a:r>
          </a:p>
          <a:p>
            <a:pPr algn="just"/>
            <a:r>
              <a:rPr lang="en-US" sz="1800" dirty="0">
                <a:latin typeface="Indie Flower" panose="02000000000000000000" pitchFamily="2" charset="0"/>
              </a:rPr>
              <a:t>Amazon RDS </a:t>
            </a:r>
            <a:r>
              <a:rPr lang="en-US" sz="1800" b="1" dirty="0">
                <a:solidFill>
                  <a:schemeClr val="accent2">
                    <a:lumMod val="75000"/>
                  </a:schemeClr>
                </a:solidFill>
                <a:latin typeface="Indie Flower" panose="02000000000000000000" pitchFamily="2" charset="0"/>
              </a:rPr>
              <a:t>automatically patches the database software and backs up the database</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storing the backups for a user-defined retention period </a:t>
            </a:r>
            <a:r>
              <a:rPr lang="en-US" sz="1800" dirty="0">
                <a:latin typeface="Indie Flower" panose="02000000000000000000" pitchFamily="2" charset="0"/>
              </a:rPr>
              <a:t>and </a:t>
            </a:r>
            <a:r>
              <a:rPr lang="en-US" sz="1800" b="1" dirty="0">
                <a:solidFill>
                  <a:schemeClr val="accent2">
                    <a:lumMod val="75000"/>
                  </a:schemeClr>
                </a:solidFill>
                <a:latin typeface="Indie Flower" panose="02000000000000000000" pitchFamily="2" charset="0"/>
              </a:rPr>
              <a:t>enabling point-in-time recovery</a:t>
            </a:r>
            <a:r>
              <a:rPr lang="en-US" sz="1800" dirty="0">
                <a:latin typeface="Indie Flower" panose="02000000000000000000" pitchFamily="2" charset="0"/>
              </a:rPr>
              <a:t>. </a:t>
            </a:r>
          </a:p>
          <a:p>
            <a:pPr algn="just"/>
            <a:r>
              <a:rPr lang="en-US" sz="1800" dirty="0">
                <a:latin typeface="Indie Flower" panose="02000000000000000000" pitchFamily="2" charset="0"/>
              </a:rPr>
              <a:t>Amazon RDS provides </a:t>
            </a:r>
            <a:r>
              <a:rPr lang="en-US" sz="1800" b="1" dirty="0">
                <a:solidFill>
                  <a:schemeClr val="accent2">
                    <a:lumMod val="75000"/>
                  </a:schemeClr>
                </a:solidFill>
                <a:latin typeface="Indie Flower" panose="02000000000000000000" pitchFamily="2" charset="0"/>
              </a:rPr>
              <a:t>scaling</a:t>
            </a:r>
            <a:r>
              <a:rPr lang="en-US" sz="1800" dirty="0">
                <a:latin typeface="Indie Flower" panose="02000000000000000000" pitchFamily="2" charset="0"/>
              </a:rPr>
              <a:t> the </a:t>
            </a:r>
            <a:r>
              <a:rPr lang="en-US" sz="1800" b="1" dirty="0">
                <a:solidFill>
                  <a:schemeClr val="accent2">
                    <a:lumMod val="75000"/>
                  </a:schemeClr>
                </a:solidFill>
                <a:latin typeface="Indie Flower" panose="02000000000000000000" pitchFamily="2" charset="0"/>
              </a:rPr>
              <a:t>compute resources </a:t>
            </a:r>
            <a:r>
              <a:rPr lang="en-US" sz="1800" dirty="0">
                <a:latin typeface="Indie Flower" panose="02000000000000000000" pitchFamily="2" charset="0"/>
              </a:rPr>
              <a:t>or </a:t>
            </a:r>
            <a:r>
              <a:rPr lang="en-US" sz="1800" b="1" dirty="0">
                <a:solidFill>
                  <a:schemeClr val="accent2">
                    <a:lumMod val="75000"/>
                  </a:schemeClr>
                </a:solidFill>
                <a:latin typeface="Indie Flower" panose="02000000000000000000" pitchFamily="2" charset="0"/>
              </a:rPr>
              <a:t>storage capacity </a:t>
            </a:r>
            <a:r>
              <a:rPr lang="en-US" sz="1800" dirty="0">
                <a:latin typeface="Indie Flower" panose="02000000000000000000" pitchFamily="2" charset="0"/>
              </a:rPr>
              <a:t>associated with the Database Instance.</a:t>
            </a:r>
          </a:p>
          <a:p>
            <a:r>
              <a:rPr lang="en-US" sz="1800" b="1" dirty="0">
                <a:solidFill>
                  <a:schemeClr val="accent2">
                    <a:lumMod val="75000"/>
                  </a:schemeClr>
                </a:solidFill>
                <a:latin typeface="Indie Flower" panose="02000000000000000000" pitchFamily="2" charset="0"/>
              </a:rPr>
              <a:t>Pay</a:t>
            </a:r>
            <a:r>
              <a:rPr lang="en-US" sz="1800" dirty="0">
                <a:latin typeface="Indie Flower" panose="02000000000000000000" pitchFamily="2" charset="0"/>
              </a:rPr>
              <a:t> only for the resources actually consumed, </a:t>
            </a:r>
            <a:r>
              <a:rPr lang="en-US" sz="1800" b="1" dirty="0">
                <a:solidFill>
                  <a:schemeClr val="accent2">
                    <a:lumMod val="75000"/>
                  </a:schemeClr>
                </a:solidFill>
                <a:latin typeface="Indie Flower" panose="02000000000000000000" pitchFamily="2" charset="0"/>
              </a:rPr>
              <a:t>based on the DB Instance hours consumed</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database storage</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backup storage, </a:t>
            </a:r>
            <a:r>
              <a:rPr lang="en-US" sz="1800" dirty="0">
                <a:latin typeface="Indie Flower" panose="02000000000000000000" pitchFamily="2" charset="0"/>
              </a:rPr>
              <a:t>and </a:t>
            </a:r>
            <a:r>
              <a:rPr lang="en-US" sz="1800" b="1" dirty="0">
                <a:solidFill>
                  <a:schemeClr val="accent2">
                    <a:lumMod val="75000"/>
                  </a:schemeClr>
                </a:solidFill>
                <a:latin typeface="Indie Flower" panose="02000000000000000000" pitchFamily="2" charset="0"/>
              </a:rPr>
              <a:t>data transfer</a:t>
            </a:r>
            <a:r>
              <a:rPr lang="en-US" sz="1800" dirty="0">
                <a:latin typeface="Indie Flower" panose="02000000000000000000" pitchFamily="2" charset="0"/>
              </a:rPr>
              <a:t>.</a:t>
            </a:r>
          </a:p>
          <a:p>
            <a:pPr lvl="1"/>
            <a:r>
              <a:rPr lang="en-US" sz="1600" b="1" dirty="0">
                <a:solidFill>
                  <a:schemeClr val="accent2">
                    <a:lumMod val="75000"/>
                  </a:schemeClr>
                </a:solidFill>
                <a:latin typeface="Indie Flower" panose="02000000000000000000" pitchFamily="2" charset="0"/>
              </a:rPr>
              <a:t>On-Demand DB Instances</a:t>
            </a:r>
            <a:r>
              <a:rPr lang="en-US" sz="1600" dirty="0">
                <a:solidFill>
                  <a:schemeClr val="accent2">
                    <a:lumMod val="75000"/>
                  </a:schemeClr>
                </a:solidFill>
                <a:latin typeface="Indie Flower" panose="02000000000000000000" pitchFamily="2" charset="0"/>
              </a:rPr>
              <a:t> </a:t>
            </a:r>
            <a:r>
              <a:rPr lang="en-US" sz="1600" dirty="0">
                <a:latin typeface="Indie Flower" panose="02000000000000000000" pitchFamily="2" charset="0"/>
              </a:rPr>
              <a:t>let you pay for compute capacity by the hour with no long-term commitments. </a:t>
            </a:r>
          </a:p>
          <a:p>
            <a:pPr lvl="1"/>
            <a:r>
              <a:rPr lang="en-US" sz="1600" b="1" dirty="0">
                <a:solidFill>
                  <a:schemeClr val="accent2">
                    <a:lumMod val="75000"/>
                  </a:schemeClr>
                </a:solidFill>
                <a:latin typeface="Indie Flower" panose="02000000000000000000" pitchFamily="2" charset="0"/>
              </a:rPr>
              <a:t>Reserved DB Instances</a:t>
            </a:r>
            <a:r>
              <a:rPr lang="en-US" sz="1600" dirty="0">
                <a:solidFill>
                  <a:schemeClr val="accent2">
                    <a:lumMod val="75000"/>
                  </a:schemeClr>
                </a:solidFill>
                <a:latin typeface="Indie Flower" panose="02000000000000000000" pitchFamily="2" charset="0"/>
              </a:rPr>
              <a:t> </a:t>
            </a:r>
            <a:r>
              <a:rPr lang="en-US" sz="1600" dirty="0">
                <a:latin typeface="Indie Flower" panose="02000000000000000000" pitchFamily="2" charset="0"/>
              </a:rPr>
              <a:t>give the option to make a low, one-time payment for each DB Instance and in turn receive a significant discount on the hourly usage charge for that DB Instance</a:t>
            </a:r>
            <a:r>
              <a:rPr lang="en-US" sz="1400" dirty="0">
                <a:latin typeface="Indie Flower" panose="02000000000000000000" pitchFamily="2" charset="0"/>
              </a:rPr>
              <a:t>. </a:t>
            </a: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27</a:t>
            </a:fld>
            <a:endParaRPr kumimoji="0"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79181"/>
            <a:ext cx="3227503" cy="563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10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50838"/>
            <a:ext cx="8915400" cy="1020762"/>
          </a:xfrm>
        </p:spPr>
        <p:txBody>
          <a:bodyPr>
            <a:normAutofit/>
          </a:bodyPr>
          <a:lstStyle/>
          <a:p>
            <a:r>
              <a:rPr lang="en-US" sz="3600" dirty="0">
                <a:latin typeface="Indie Flower" panose="02000000000000000000" pitchFamily="2" charset="0"/>
              </a:rPr>
              <a:t> Amazon Dynamo DB </a:t>
            </a:r>
          </a:p>
        </p:txBody>
      </p:sp>
      <p:sp>
        <p:nvSpPr>
          <p:cNvPr id="3" name="Content Placeholder 2"/>
          <p:cNvSpPr>
            <a:spLocks noGrp="1"/>
          </p:cNvSpPr>
          <p:nvPr>
            <p:ph idx="1"/>
          </p:nvPr>
        </p:nvSpPr>
        <p:spPr>
          <a:xfrm>
            <a:off x="152400" y="1828800"/>
            <a:ext cx="8915400" cy="4724400"/>
          </a:xfrm>
        </p:spPr>
        <p:txBody>
          <a:bodyPr>
            <a:noAutofit/>
          </a:bodyPr>
          <a:lstStyle/>
          <a:p>
            <a:pPr algn="just"/>
            <a:r>
              <a:rPr lang="en-US" b="1" dirty="0">
                <a:solidFill>
                  <a:schemeClr val="accent2">
                    <a:lumMod val="75000"/>
                  </a:schemeClr>
                </a:solidFill>
                <a:latin typeface="Indie Flower" panose="02000000000000000000" pitchFamily="2" charset="0"/>
              </a:rPr>
              <a:t>Dynamo DB</a:t>
            </a:r>
            <a:r>
              <a:rPr lang="en-US" dirty="0">
                <a:solidFill>
                  <a:schemeClr val="accent2">
                    <a:lumMod val="75000"/>
                  </a:schemeClr>
                </a:solidFill>
                <a:latin typeface="Indie Flower" panose="02000000000000000000" pitchFamily="2" charset="0"/>
              </a:rPr>
              <a:t> </a:t>
            </a:r>
            <a:r>
              <a:rPr lang="en-US" dirty="0">
                <a:latin typeface="Indie Flower" panose="02000000000000000000" pitchFamily="2" charset="0"/>
              </a:rPr>
              <a:t>is a fast, fully managed </a:t>
            </a:r>
            <a:r>
              <a:rPr lang="en-US" b="1" dirty="0">
                <a:solidFill>
                  <a:schemeClr val="accent2">
                    <a:lumMod val="75000"/>
                  </a:schemeClr>
                </a:solidFill>
                <a:latin typeface="Indie Flower" panose="02000000000000000000" pitchFamily="2" charset="0"/>
              </a:rPr>
              <a:t>NoSQL database service </a:t>
            </a:r>
            <a:r>
              <a:rPr lang="en-US" dirty="0">
                <a:latin typeface="Indie Flower" panose="02000000000000000000" pitchFamily="2" charset="0"/>
              </a:rPr>
              <a:t>that makes it simple and cost-effective to store and retrieve any amount of data, and serve any level of request traffic. </a:t>
            </a:r>
          </a:p>
          <a:p>
            <a:pPr algn="just"/>
            <a:r>
              <a:rPr lang="en-US" dirty="0">
                <a:latin typeface="Indie Flower" panose="02000000000000000000" pitchFamily="2" charset="0"/>
              </a:rPr>
              <a:t>All data items are stored on </a:t>
            </a:r>
            <a:r>
              <a:rPr lang="en-US" b="1" dirty="0">
                <a:solidFill>
                  <a:schemeClr val="accent2">
                    <a:lumMod val="75000"/>
                  </a:schemeClr>
                </a:solidFill>
                <a:latin typeface="Indie Flower" panose="02000000000000000000" pitchFamily="2" charset="0"/>
              </a:rPr>
              <a:t>Solid State Drives (SSDs)</a:t>
            </a:r>
            <a:r>
              <a:rPr lang="en-US" dirty="0">
                <a:latin typeface="Indie Flower" panose="02000000000000000000" pitchFamily="2" charset="0"/>
              </a:rPr>
              <a:t>, and are </a:t>
            </a:r>
            <a:r>
              <a:rPr lang="en-US" b="1" dirty="0">
                <a:solidFill>
                  <a:schemeClr val="accent2">
                    <a:lumMod val="75000"/>
                  </a:schemeClr>
                </a:solidFill>
                <a:latin typeface="Indie Flower" panose="02000000000000000000" pitchFamily="2" charset="0"/>
              </a:rPr>
              <a:t>replicated</a:t>
            </a:r>
            <a:r>
              <a:rPr lang="en-US" dirty="0">
                <a:latin typeface="Indie Flower" panose="02000000000000000000" pitchFamily="2" charset="0"/>
              </a:rPr>
              <a:t> across </a:t>
            </a:r>
            <a:r>
              <a:rPr lang="en-US" b="1" dirty="0">
                <a:solidFill>
                  <a:schemeClr val="accent2">
                    <a:lumMod val="75000"/>
                  </a:schemeClr>
                </a:solidFill>
                <a:latin typeface="Indie Flower" panose="02000000000000000000" pitchFamily="2" charset="0"/>
              </a:rPr>
              <a:t>3 Availability Zones </a:t>
            </a:r>
            <a:r>
              <a:rPr lang="en-US" dirty="0">
                <a:latin typeface="Indie Flower" panose="02000000000000000000" pitchFamily="2" charset="0"/>
              </a:rPr>
              <a:t>for high availability and durability.</a:t>
            </a:r>
          </a:p>
          <a:p>
            <a:pPr algn="just"/>
            <a:r>
              <a:rPr lang="en-US" dirty="0">
                <a:latin typeface="Indie Flower" panose="02000000000000000000" pitchFamily="2" charset="0"/>
              </a:rPr>
              <a:t>Dynamo DB </a:t>
            </a:r>
            <a:r>
              <a:rPr lang="en-US" b="1" dirty="0">
                <a:solidFill>
                  <a:schemeClr val="accent2">
                    <a:lumMod val="75000"/>
                  </a:schemeClr>
                </a:solidFill>
                <a:latin typeface="Indie Flower" panose="02000000000000000000" pitchFamily="2" charset="0"/>
              </a:rPr>
              <a:t>tables do not have fixed schemas</a:t>
            </a:r>
            <a:r>
              <a:rPr lang="en-US" dirty="0">
                <a:latin typeface="Indie Flower" panose="02000000000000000000" pitchFamily="2" charset="0"/>
              </a:rPr>
              <a:t>, and each item may have a </a:t>
            </a:r>
            <a:r>
              <a:rPr lang="en-US" b="1" dirty="0">
                <a:solidFill>
                  <a:schemeClr val="accent2">
                    <a:lumMod val="75000"/>
                  </a:schemeClr>
                </a:solidFill>
                <a:latin typeface="Indie Flower" panose="02000000000000000000" pitchFamily="2" charset="0"/>
              </a:rPr>
              <a:t>different number of attributes</a:t>
            </a:r>
            <a:r>
              <a:rPr lang="en-US" dirty="0">
                <a:latin typeface="Indie Flower" panose="02000000000000000000" pitchFamily="2" charset="0"/>
              </a:rPr>
              <a:t>. </a:t>
            </a:r>
          </a:p>
          <a:p>
            <a:pPr algn="just"/>
            <a:r>
              <a:rPr lang="en-US" dirty="0">
                <a:latin typeface="Indie Flower" panose="02000000000000000000" pitchFamily="2" charset="0"/>
              </a:rPr>
              <a:t>Dynamo DB has </a:t>
            </a:r>
            <a:r>
              <a:rPr lang="en-US" b="1" dirty="0">
                <a:solidFill>
                  <a:schemeClr val="accent2">
                    <a:lumMod val="75000"/>
                  </a:schemeClr>
                </a:solidFill>
                <a:latin typeface="Indie Flower" panose="02000000000000000000" pitchFamily="2" charset="0"/>
              </a:rPr>
              <a:t>no upfront costs </a:t>
            </a:r>
            <a:r>
              <a:rPr lang="en-US" dirty="0">
                <a:latin typeface="Indie Flower" panose="02000000000000000000" pitchFamily="2" charset="0"/>
              </a:rPr>
              <a:t>and implements a </a:t>
            </a:r>
            <a:r>
              <a:rPr lang="en-US" b="1" dirty="0">
                <a:solidFill>
                  <a:schemeClr val="accent2">
                    <a:lumMod val="75000"/>
                  </a:schemeClr>
                </a:solidFill>
                <a:latin typeface="Indie Flower" panose="02000000000000000000" pitchFamily="2" charset="0"/>
              </a:rPr>
              <a:t>pay as you go </a:t>
            </a:r>
            <a:r>
              <a:rPr lang="en-US" dirty="0">
                <a:latin typeface="Indie Flower" panose="02000000000000000000" pitchFamily="2" charset="0"/>
              </a:rPr>
              <a:t>plan as a. </a:t>
            </a:r>
            <a:r>
              <a:rPr lang="en-US" b="1" dirty="0">
                <a:solidFill>
                  <a:schemeClr val="accent2">
                    <a:lumMod val="75000"/>
                  </a:schemeClr>
                </a:solidFill>
                <a:latin typeface="Indie Flower" panose="02000000000000000000" pitchFamily="2" charset="0"/>
              </a:rPr>
              <a:t>a flat hourly rate </a:t>
            </a:r>
            <a:r>
              <a:rPr lang="en-US" dirty="0">
                <a:latin typeface="Indie Flower" panose="02000000000000000000" pitchFamily="2" charset="0"/>
              </a:rPr>
              <a:t>based on the </a:t>
            </a:r>
            <a:r>
              <a:rPr lang="en-US" b="1" dirty="0">
                <a:solidFill>
                  <a:schemeClr val="accent2">
                    <a:lumMod val="75000"/>
                  </a:schemeClr>
                </a:solidFill>
                <a:latin typeface="Indie Flower" panose="02000000000000000000" pitchFamily="2" charset="0"/>
              </a:rPr>
              <a:t>capacity reserved</a:t>
            </a:r>
            <a:r>
              <a:rPr lang="en-US" dirty="0">
                <a:latin typeface="Indie Flower" panose="02000000000000000000" pitchFamily="2" charset="0"/>
              </a:rPr>
              <a:t>.</a:t>
            </a: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28</a:t>
            </a:fld>
            <a:endParaRPr kumimoji="0"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514" y="579341"/>
            <a:ext cx="3369113" cy="563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30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78C41-37DC-2B5F-C59B-63C300120CFB}"/>
              </a:ext>
            </a:extLst>
          </p:cNvPr>
          <p:cNvSpPr>
            <a:spLocks noGrp="1"/>
          </p:cNvSpPr>
          <p:nvPr>
            <p:ph type="title"/>
          </p:nvPr>
        </p:nvSpPr>
        <p:spPr/>
        <p:txBody>
          <a:bodyPr/>
          <a:lstStyle/>
          <a:p>
            <a:r>
              <a:rPr lang="en-US" dirty="0"/>
              <a:t>CLOUD FRONT</a:t>
            </a:r>
          </a:p>
        </p:txBody>
      </p:sp>
      <p:sp>
        <p:nvSpPr>
          <p:cNvPr id="3" name="Content Placeholder 2">
            <a:extLst>
              <a:ext uri="{FF2B5EF4-FFF2-40B4-BE49-F238E27FC236}">
                <a16:creationId xmlns:a16="http://schemas.microsoft.com/office/drawing/2014/main" id="{6435E3C3-5D45-E93B-BC9C-2D4C4522B90A}"/>
              </a:ext>
            </a:extLst>
          </p:cNvPr>
          <p:cNvSpPr>
            <a:spLocks noGrp="1"/>
          </p:cNvSpPr>
          <p:nvPr>
            <p:ph idx="1"/>
          </p:nvPr>
        </p:nvSpPr>
        <p:spPr/>
        <p:txBody>
          <a:bodyPr/>
          <a:lstStyle/>
          <a:p>
            <a:r>
              <a:rPr lang="en-US" b="0" i="0" dirty="0">
                <a:solidFill>
                  <a:srgbClr val="4D5156"/>
                </a:solidFill>
                <a:effectLst/>
                <a:latin typeface="arial" panose="020B0604020202020204" pitchFamily="34" charset="0"/>
              </a:rPr>
              <a:t>Amazon </a:t>
            </a:r>
            <a:r>
              <a:rPr lang="en-US" b="1" i="0" dirty="0">
                <a:solidFill>
                  <a:srgbClr val="5F6368"/>
                </a:solidFill>
                <a:effectLst/>
                <a:latin typeface="arial" panose="020B0604020202020204" pitchFamily="34" charset="0"/>
              </a:rPr>
              <a:t>CloudFront</a:t>
            </a:r>
            <a:r>
              <a:rPr lang="en-US" b="0" i="0" dirty="0">
                <a:solidFill>
                  <a:srgbClr val="4D5156"/>
                </a:solidFill>
                <a:effectLst/>
                <a:latin typeface="arial" panose="020B0604020202020204" pitchFamily="34" charset="0"/>
              </a:rPr>
              <a:t> is a content delivery network (CDN) service that helps you distribute your static and dynamic content quickly and reliably with high speed</a:t>
            </a:r>
          </a:p>
          <a:p>
            <a:r>
              <a:rPr lang="en-US" b="0" i="0" dirty="0">
                <a:solidFill>
                  <a:srgbClr val="202124"/>
                </a:solidFill>
                <a:effectLst/>
                <a:latin typeface="arial" panose="020B0604020202020204" pitchFamily="34" charset="0"/>
              </a:rPr>
              <a:t>The two main components of AWS Cloud front are </a:t>
            </a:r>
          </a:p>
          <a:p>
            <a:pPr>
              <a:buFont typeface="Wingdings" panose="05000000000000000000" pitchFamily="2" charset="2"/>
              <a:buChar char="Ø"/>
            </a:pPr>
            <a:r>
              <a:rPr lang="en-US" b="1" i="0" dirty="0">
                <a:solidFill>
                  <a:srgbClr val="202124"/>
                </a:solidFill>
                <a:effectLst/>
                <a:latin typeface="arial" panose="020B0604020202020204" pitchFamily="34" charset="0"/>
              </a:rPr>
              <a:t>content delivery </a:t>
            </a:r>
          </a:p>
          <a:p>
            <a:pPr>
              <a:buFont typeface="Wingdings" panose="05000000000000000000" pitchFamily="2" charset="2"/>
              <a:buChar char="Ø"/>
            </a:pPr>
            <a:r>
              <a:rPr lang="en-US" b="1" i="0" dirty="0">
                <a:solidFill>
                  <a:srgbClr val="202124"/>
                </a:solidFill>
                <a:effectLst/>
                <a:latin typeface="arial" panose="020B0604020202020204" pitchFamily="34" charset="0"/>
              </a:rPr>
              <a:t>dynamic content caching</a:t>
            </a:r>
            <a:r>
              <a:rPr lang="en-US" b="0" i="0" dirty="0">
                <a:solidFill>
                  <a:srgbClr val="202124"/>
                </a:solidFill>
                <a:effectLst/>
                <a:latin typeface="arial" panose="020B0604020202020204" pitchFamily="34" charset="0"/>
              </a:rPr>
              <a:t>.</a:t>
            </a:r>
            <a:endParaRPr lang="en-US" dirty="0"/>
          </a:p>
        </p:txBody>
      </p:sp>
      <p:sp>
        <p:nvSpPr>
          <p:cNvPr id="4" name="Slide Number Placeholder 3">
            <a:extLst>
              <a:ext uri="{FF2B5EF4-FFF2-40B4-BE49-F238E27FC236}">
                <a16:creationId xmlns:a16="http://schemas.microsoft.com/office/drawing/2014/main" id="{35C2FB50-328D-C5C8-49F3-CAA0DD9DB4AF}"/>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29</a:t>
            </a:fld>
            <a:endParaRPr kumimoji="0" lang="en-US"/>
          </a:p>
        </p:txBody>
      </p:sp>
      <p:pic>
        <p:nvPicPr>
          <p:cNvPr id="19460" name="Picture 4" descr="How to Clone a CloudFront Distribution in Minutes - DEV Community">
            <a:extLst>
              <a:ext uri="{FF2B5EF4-FFF2-40B4-BE49-F238E27FC236}">
                <a16:creationId xmlns:a16="http://schemas.microsoft.com/office/drawing/2014/main" id="{821A4611-ACED-F8BC-D547-052C6A40B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9514" y="230190"/>
            <a:ext cx="2743200" cy="114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6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effectLst>
                  <a:outerShdw blurRad="38100" dist="38100" dir="2700000" algn="tl">
                    <a:srgbClr val="000000">
                      <a:alpha val="43137"/>
                    </a:srgbClr>
                  </a:outerShdw>
                </a:effectLst>
                <a:latin typeface="Indie Flower" panose="02000000000000000000" pitchFamily="2" charset="0"/>
              </a:rPr>
              <a:t>What is Amazon Web Services ?</a:t>
            </a:r>
          </a:p>
        </p:txBody>
      </p:sp>
      <p:sp>
        <p:nvSpPr>
          <p:cNvPr id="3" name="Content Placeholder 2"/>
          <p:cNvSpPr>
            <a:spLocks noGrp="1"/>
          </p:cNvSpPr>
          <p:nvPr>
            <p:ph idx="1"/>
          </p:nvPr>
        </p:nvSpPr>
        <p:spPr>
          <a:xfrm>
            <a:off x="304800" y="1676400"/>
            <a:ext cx="8534400" cy="4038600"/>
          </a:xfrm>
        </p:spPr>
        <p:txBody>
          <a:bodyPr>
            <a:noAutofit/>
          </a:bodyPr>
          <a:lstStyle/>
          <a:p>
            <a:pPr algn="just"/>
            <a:r>
              <a:rPr lang="en-US" sz="2000" b="1" dirty="0"/>
              <a:t>Amazon Web Services (AWS) </a:t>
            </a:r>
            <a:r>
              <a:rPr lang="en-US" sz="2000" dirty="0"/>
              <a:t>is a collection of </a:t>
            </a:r>
            <a:r>
              <a:rPr lang="en-US" sz="2000" b="1" dirty="0"/>
              <a:t>remote computing services (web services) </a:t>
            </a:r>
            <a:r>
              <a:rPr lang="en-US" sz="2000" dirty="0"/>
              <a:t>that together make up a </a:t>
            </a:r>
            <a:r>
              <a:rPr lang="en-US" sz="2000" b="1" dirty="0"/>
              <a:t>cloud computing platform</a:t>
            </a:r>
            <a:r>
              <a:rPr lang="en-US" sz="2000" dirty="0"/>
              <a:t>, offered over the Internet by Amazon.com. </a:t>
            </a:r>
          </a:p>
          <a:p>
            <a:pPr algn="just"/>
            <a:r>
              <a:rPr lang="en-US" sz="2000" dirty="0"/>
              <a:t>Website: 	</a:t>
            </a:r>
            <a:r>
              <a:rPr lang="en-US" sz="2000" dirty="0">
                <a:hlinkClick r:id="rId2">
                  <a:extLst>
                    <a:ext uri="{A12FA001-AC4F-418D-AE19-62706E023703}">
                      <ahyp:hlinkClr xmlns:ahyp="http://schemas.microsoft.com/office/drawing/2018/hyperlinkcolor" val="tx"/>
                    </a:ext>
                  </a:extLst>
                </a:hlinkClick>
              </a:rPr>
              <a:t>http://aws.amazon.com</a:t>
            </a:r>
            <a:endParaRPr lang="en-US" sz="2000" dirty="0"/>
          </a:p>
          <a:p>
            <a:pPr algn="just"/>
            <a:r>
              <a:rPr lang="en-US" sz="2000" dirty="0"/>
              <a:t>AWS is located in </a:t>
            </a:r>
            <a:r>
              <a:rPr lang="en-US" sz="2000" b="1" dirty="0"/>
              <a:t>9 geographical 'Regions</a:t>
            </a:r>
            <a:r>
              <a:rPr lang="en-US" sz="2000" dirty="0"/>
              <a:t>‘. Each Region is </a:t>
            </a:r>
            <a:r>
              <a:rPr lang="en-US" sz="2000" b="1" dirty="0"/>
              <a:t>wholly contained within a single country</a:t>
            </a:r>
            <a:r>
              <a:rPr lang="en-US" sz="2000" dirty="0"/>
              <a:t> and all of its data and services </a:t>
            </a:r>
            <a:r>
              <a:rPr lang="en-US" sz="2000" b="1" dirty="0"/>
              <a:t>stay</a:t>
            </a:r>
            <a:r>
              <a:rPr lang="en-US" sz="2000" dirty="0"/>
              <a:t> within the designated Region.</a:t>
            </a:r>
          </a:p>
          <a:p>
            <a:pPr algn="just"/>
            <a:r>
              <a:rPr lang="en-US" sz="2000" dirty="0"/>
              <a:t>Each Region has </a:t>
            </a:r>
            <a:r>
              <a:rPr lang="en-US" sz="2000" b="1" dirty="0"/>
              <a:t>multiple 'Availability Zones</a:t>
            </a:r>
            <a:r>
              <a:rPr lang="en-US" sz="2000" dirty="0"/>
              <a:t>', which are </a:t>
            </a:r>
            <a:r>
              <a:rPr lang="en-US" sz="2000" b="1" dirty="0"/>
              <a:t>distinct data centers </a:t>
            </a:r>
            <a:r>
              <a:rPr lang="en-US" sz="2000" dirty="0"/>
              <a:t>providing AWS services. Availability Zones are </a:t>
            </a:r>
            <a:r>
              <a:rPr lang="en-US" sz="2000" b="1" dirty="0"/>
              <a:t>isolated from each other </a:t>
            </a:r>
            <a:r>
              <a:rPr lang="en-US" sz="2000" dirty="0"/>
              <a:t>to prevent outages from spreading between Zones. However, Several services </a:t>
            </a:r>
            <a:r>
              <a:rPr lang="en-US" sz="2000" b="1" dirty="0"/>
              <a:t>operate across </a:t>
            </a:r>
            <a:r>
              <a:rPr lang="en-US" sz="2000" dirty="0"/>
              <a:t>Availability Zones (e.g. S3, </a:t>
            </a:r>
            <a:r>
              <a:rPr lang="en-US" sz="2000" dirty="0" err="1"/>
              <a:t>DynamoDB</a:t>
            </a:r>
            <a:r>
              <a:rPr lang="en-US" sz="2000" dirty="0"/>
              <a:t>).</a:t>
            </a:r>
          </a:p>
        </p:txBody>
      </p:sp>
      <p:sp>
        <p:nvSpPr>
          <p:cNvPr id="6" name="Slide Number Placeholder 5"/>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3</a:t>
            </a:fld>
            <a:endParaRPr kumimoji="0" lang="en-US"/>
          </a:p>
        </p:txBody>
      </p:sp>
    </p:spTree>
    <p:extLst>
      <p:ext uri="{BB962C8B-B14F-4D97-AF65-F5344CB8AC3E}">
        <p14:creationId xmlns:p14="http://schemas.microsoft.com/office/powerpoint/2010/main" val="273975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50838"/>
            <a:ext cx="8915400" cy="1020762"/>
          </a:xfrm>
        </p:spPr>
        <p:txBody>
          <a:bodyPr>
            <a:normAutofit/>
          </a:bodyPr>
          <a:lstStyle/>
          <a:p>
            <a:r>
              <a:rPr lang="en-US" sz="3600" dirty="0">
                <a:latin typeface="Indie Flower" panose="02000000000000000000" pitchFamily="2" charset="0"/>
              </a:rPr>
              <a:t> Amazon Cloud Watch</a:t>
            </a:r>
          </a:p>
        </p:txBody>
      </p:sp>
      <p:sp>
        <p:nvSpPr>
          <p:cNvPr id="3" name="Content Placeholder 2"/>
          <p:cNvSpPr>
            <a:spLocks noGrp="1"/>
          </p:cNvSpPr>
          <p:nvPr>
            <p:ph idx="1"/>
          </p:nvPr>
        </p:nvSpPr>
        <p:spPr>
          <a:xfrm>
            <a:off x="152400" y="1600200"/>
            <a:ext cx="8915400" cy="4724400"/>
          </a:xfrm>
        </p:spPr>
        <p:txBody>
          <a:bodyPr>
            <a:noAutofit/>
          </a:bodyPr>
          <a:lstStyle/>
          <a:p>
            <a:r>
              <a:rPr lang="en-US" sz="1800" dirty="0">
                <a:latin typeface="Indie Flower" panose="02000000000000000000" pitchFamily="2" charset="0"/>
              </a:rPr>
              <a:t>Amazon </a:t>
            </a:r>
            <a:r>
              <a:rPr lang="en-US" sz="1800" b="1" dirty="0">
                <a:solidFill>
                  <a:schemeClr val="accent2">
                    <a:lumMod val="75000"/>
                  </a:schemeClr>
                </a:solidFill>
                <a:latin typeface="Indie Flower" panose="02000000000000000000" pitchFamily="2" charset="0"/>
              </a:rPr>
              <a:t>Cloud Watch</a:t>
            </a:r>
            <a:r>
              <a:rPr lang="en-US" sz="1800" dirty="0">
                <a:latin typeface="Indie Flower" panose="02000000000000000000" pitchFamily="2" charset="0"/>
              </a:rPr>
              <a:t> provides </a:t>
            </a:r>
            <a:r>
              <a:rPr lang="en-US" sz="1800" b="1" dirty="0">
                <a:solidFill>
                  <a:schemeClr val="accent2">
                    <a:lumMod val="75000"/>
                  </a:schemeClr>
                </a:solidFill>
                <a:latin typeface="Indie Flower" panose="02000000000000000000" pitchFamily="2" charset="0"/>
              </a:rPr>
              <a:t>monitoring for AWS cloud resources </a:t>
            </a:r>
            <a:r>
              <a:rPr lang="en-US" sz="1800" dirty="0">
                <a:latin typeface="Indie Flower" panose="02000000000000000000" pitchFamily="2" charset="0"/>
              </a:rPr>
              <a:t>and the applications customers run on AWS. </a:t>
            </a:r>
          </a:p>
          <a:p>
            <a:pPr algn="just"/>
            <a:r>
              <a:rPr lang="en-US" sz="1800" dirty="0">
                <a:latin typeface="Indie Flower" panose="02000000000000000000" pitchFamily="2" charset="0"/>
              </a:rPr>
              <a:t>Amazon Cloud Watch enables you to monitor your AWS resources </a:t>
            </a:r>
            <a:r>
              <a:rPr lang="en-US" sz="1800" b="1" dirty="0">
                <a:solidFill>
                  <a:schemeClr val="accent2">
                    <a:lumMod val="75000"/>
                  </a:schemeClr>
                </a:solidFill>
                <a:latin typeface="Indie Flower" panose="02000000000000000000" pitchFamily="2" charset="0"/>
              </a:rPr>
              <a:t>up-to-the-minute in real-time</a:t>
            </a:r>
            <a:r>
              <a:rPr lang="en-US" sz="1800" dirty="0">
                <a:latin typeface="Indie Flower" panose="02000000000000000000" pitchFamily="2" charset="0"/>
              </a:rPr>
              <a:t>, including: </a:t>
            </a:r>
          </a:p>
          <a:p>
            <a:pPr lvl="1" algn="just"/>
            <a:r>
              <a:rPr lang="en-US" sz="1600" dirty="0">
                <a:latin typeface="Indie Flower" panose="02000000000000000000" pitchFamily="2" charset="0"/>
              </a:rPr>
              <a:t>Amazon EC2 instances, </a:t>
            </a:r>
          </a:p>
          <a:p>
            <a:pPr lvl="1" algn="just"/>
            <a:r>
              <a:rPr lang="en-US" sz="1600" dirty="0">
                <a:latin typeface="Indie Flower" panose="02000000000000000000" pitchFamily="2" charset="0"/>
              </a:rPr>
              <a:t>Amazon EBS volumes, </a:t>
            </a:r>
          </a:p>
          <a:p>
            <a:pPr lvl="1" algn="just"/>
            <a:r>
              <a:rPr lang="en-US" sz="1600" dirty="0">
                <a:latin typeface="Indie Flower" panose="02000000000000000000" pitchFamily="2" charset="0"/>
              </a:rPr>
              <a:t>Elastic Load Balancers,</a:t>
            </a:r>
          </a:p>
          <a:p>
            <a:pPr lvl="1" algn="just"/>
            <a:r>
              <a:rPr lang="en-US" sz="1600" dirty="0">
                <a:latin typeface="Indie Flower" panose="02000000000000000000" pitchFamily="2" charset="0"/>
              </a:rPr>
              <a:t>Amazon RDS DB instances. </a:t>
            </a:r>
          </a:p>
          <a:p>
            <a:pPr algn="just"/>
            <a:r>
              <a:rPr lang="en-US" sz="1800" dirty="0">
                <a:latin typeface="Indie Flower" panose="02000000000000000000" pitchFamily="2" charset="0"/>
              </a:rPr>
              <a:t>Metrics such as </a:t>
            </a:r>
            <a:r>
              <a:rPr lang="en-US" sz="1800" b="1" dirty="0">
                <a:solidFill>
                  <a:schemeClr val="accent2">
                    <a:lumMod val="75000"/>
                  </a:schemeClr>
                </a:solidFill>
                <a:latin typeface="Indie Flower" panose="02000000000000000000" pitchFamily="2" charset="0"/>
              </a:rPr>
              <a:t>CPU utilization</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latency</a:t>
            </a:r>
            <a:r>
              <a:rPr lang="en-US" sz="1800" dirty="0">
                <a:latin typeface="Indie Flower" panose="02000000000000000000" pitchFamily="2" charset="0"/>
              </a:rPr>
              <a:t>, and </a:t>
            </a:r>
            <a:r>
              <a:rPr lang="en-US" sz="1800" b="1" dirty="0">
                <a:solidFill>
                  <a:schemeClr val="accent2">
                    <a:lumMod val="75000"/>
                  </a:schemeClr>
                </a:solidFill>
                <a:latin typeface="Indie Flower" panose="02000000000000000000" pitchFamily="2" charset="0"/>
              </a:rPr>
              <a:t>request counts </a:t>
            </a:r>
            <a:r>
              <a:rPr lang="en-US" sz="1800" dirty="0">
                <a:latin typeface="Indie Flower" panose="02000000000000000000" pitchFamily="2" charset="0"/>
              </a:rPr>
              <a:t>are provided automatically for these AWS resources. </a:t>
            </a:r>
          </a:p>
          <a:p>
            <a:pPr algn="just"/>
            <a:r>
              <a:rPr lang="en-US" sz="1800" dirty="0">
                <a:latin typeface="Indie Flower" panose="02000000000000000000" pitchFamily="2" charset="0"/>
              </a:rPr>
              <a:t>Customers can also supply their </a:t>
            </a:r>
            <a:r>
              <a:rPr lang="en-US" sz="1800" b="1" dirty="0">
                <a:solidFill>
                  <a:schemeClr val="accent2">
                    <a:lumMod val="75000"/>
                  </a:schemeClr>
                </a:solidFill>
                <a:latin typeface="Indie Flower" panose="02000000000000000000" pitchFamily="2" charset="0"/>
              </a:rPr>
              <a:t>own custom application and system metrics</a:t>
            </a:r>
            <a:r>
              <a:rPr lang="en-US" sz="1800" dirty="0">
                <a:latin typeface="Indie Flower" panose="02000000000000000000" pitchFamily="2" charset="0"/>
              </a:rPr>
              <a:t>, such as </a:t>
            </a:r>
            <a:r>
              <a:rPr lang="en-US" sz="1800" b="1" dirty="0">
                <a:solidFill>
                  <a:schemeClr val="accent2">
                    <a:lumMod val="75000"/>
                  </a:schemeClr>
                </a:solidFill>
                <a:latin typeface="Indie Flower" panose="02000000000000000000" pitchFamily="2" charset="0"/>
              </a:rPr>
              <a:t>memory usage</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transaction volumes</a:t>
            </a:r>
            <a:r>
              <a:rPr lang="en-US" sz="1800" dirty="0">
                <a:latin typeface="Indie Flower" panose="02000000000000000000" pitchFamily="2" charset="0"/>
              </a:rPr>
              <a:t>, or </a:t>
            </a:r>
            <a:r>
              <a:rPr lang="en-US" sz="1800" b="1" dirty="0">
                <a:solidFill>
                  <a:schemeClr val="accent2">
                    <a:lumMod val="75000"/>
                  </a:schemeClr>
                </a:solidFill>
                <a:latin typeface="Indie Flower" panose="02000000000000000000" pitchFamily="2" charset="0"/>
              </a:rPr>
              <a:t>error rates</a:t>
            </a:r>
            <a:r>
              <a:rPr lang="en-US" sz="1800" dirty="0">
                <a:latin typeface="Indie Flower" panose="02000000000000000000" pitchFamily="2" charset="0"/>
              </a:rPr>
              <a:t>,.</a:t>
            </a:r>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30</a:t>
            </a:fld>
            <a:endParaRPr kumimoji="0"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062" y="319087"/>
            <a:ext cx="3384288" cy="615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4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082C-7D8A-865E-6D7C-7D0C1BAFA950}"/>
              </a:ext>
            </a:extLst>
          </p:cNvPr>
          <p:cNvSpPr>
            <a:spLocks noGrp="1"/>
          </p:cNvSpPr>
          <p:nvPr>
            <p:ph type="title"/>
          </p:nvPr>
        </p:nvSpPr>
        <p:spPr/>
        <p:txBody>
          <a:bodyPr/>
          <a:lstStyle/>
          <a:p>
            <a:r>
              <a:rPr lang="en-US" dirty="0"/>
              <a:t>Cloud Trail</a:t>
            </a:r>
          </a:p>
        </p:txBody>
      </p:sp>
      <p:sp>
        <p:nvSpPr>
          <p:cNvPr id="3" name="Content Placeholder 2">
            <a:extLst>
              <a:ext uri="{FF2B5EF4-FFF2-40B4-BE49-F238E27FC236}">
                <a16:creationId xmlns:a16="http://schemas.microsoft.com/office/drawing/2014/main" id="{40F0B048-FACC-46E6-ED13-C9704966335F}"/>
              </a:ext>
            </a:extLst>
          </p:cNvPr>
          <p:cNvSpPr>
            <a:spLocks noGrp="1"/>
          </p:cNvSpPr>
          <p:nvPr>
            <p:ph idx="1"/>
          </p:nvPr>
        </p:nvSpPr>
        <p:spPr>
          <a:xfrm>
            <a:off x="618099" y="1782393"/>
            <a:ext cx="7886700" cy="4351338"/>
          </a:xfrm>
        </p:spPr>
        <p:txBody>
          <a:bodyPr/>
          <a:lstStyle/>
          <a:p>
            <a:pPr marL="0" indent="0">
              <a:buNone/>
            </a:pPr>
            <a:r>
              <a:rPr lang="en-US" b="0" i="0" dirty="0">
                <a:solidFill>
                  <a:srgbClr val="232F3E"/>
                </a:solidFill>
                <a:effectLst/>
                <a:latin typeface="AmazonEmberLight"/>
              </a:rPr>
              <a:t>Amazon CloudTrail is a service that enables governance, compliance, operational auditing, and risk auditing of your Amazon Web Services account. With CloudTrail, you can log, continuously monitor, and retain account activity related to actions across your Amazon Web Services infrastructure. CloudTrail provides event history of your Amazon Web Services account activity, including actions taken through the Amazon Management Console, Amazon SDKs, command line tools, and other Amazon Web Services . `</a:t>
            </a:r>
            <a:endParaRPr lang="en-US" dirty="0"/>
          </a:p>
        </p:txBody>
      </p:sp>
      <p:sp>
        <p:nvSpPr>
          <p:cNvPr id="4" name="Slide Number Placeholder 3">
            <a:extLst>
              <a:ext uri="{FF2B5EF4-FFF2-40B4-BE49-F238E27FC236}">
                <a16:creationId xmlns:a16="http://schemas.microsoft.com/office/drawing/2014/main" id="{0534A183-F6DF-68EA-A991-EFCC747614EB}"/>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31</a:t>
            </a:fld>
            <a:endParaRPr kumimoji="0" lang="en-US"/>
          </a:p>
        </p:txBody>
      </p:sp>
      <p:pic>
        <p:nvPicPr>
          <p:cNvPr id="20482" name="Picture 2" descr="How to Deploy AWS CloudTrail with S3 Bucket - Knoldus Blogs">
            <a:extLst>
              <a:ext uri="{FF2B5EF4-FFF2-40B4-BE49-F238E27FC236}">
                <a16:creationId xmlns:a16="http://schemas.microsoft.com/office/drawing/2014/main" id="{E2C7F75E-3817-AAD2-7316-AD34047B7A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76" r="23131" b="33137"/>
          <a:stretch/>
        </p:blipFill>
        <p:spPr bwMode="auto">
          <a:xfrm>
            <a:off x="5562600" y="344120"/>
            <a:ext cx="1627026" cy="128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31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7C62E3-F9FD-FAF2-D862-08F2F44F023C}"/>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32</a:t>
            </a:fld>
            <a:endParaRPr kumimoji="0" lang="en-US"/>
          </a:p>
        </p:txBody>
      </p:sp>
      <p:pic>
        <p:nvPicPr>
          <p:cNvPr id="21506" name="Picture 2" descr="CloudWatch vs CloudTrail | Detailed Comparison with Benefits">
            <a:extLst>
              <a:ext uri="{FF2B5EF4-FFF2-40B4-BE49-F238E27FC236}">
                <a16:creationId xmlns:a16="http://schemas.microsoft.com/office/drawing/2014/main" id="{1F0B7BA0-C1D9-D602-F5D6-10C139F30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11864"/>
            <a:ext cx="7543799" cy="601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21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E7C691-EBE8-6BC0-42AE-17979ED6D218}"/>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33</a:t>
            </a:fld>
            <a:endParaRPr kumimoji="0" lang="en-US"/>
          </a:p>
        </p:txBody>
      </p:sp>
      <p:pic>
        <p:nvPicPr>
          <p:cNvPr id="22530" name="Picture 2" descr="1,204 Thank You For Your Help Images, Stock Photos &amp; Vectors | Shutterstock">
            <a:extLst>
              <a:ext uri="{FF2B5EF4-FFF2-40B4-BE49-F238E27FC236}">
                <a16:creationId xmlns:a16="http://schemas.microsoft.com/office/drawing/2014/main" id="{3F66543E-F195-49A5-9B9B-BF8E1B872A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143"/>
          <a:stretch/>
        </p:blipFill>
        <p:spPr bwMode="auto">
          <a:xfrm>
            <a:off x="4953000" y="4109623"/>
            <a:ext cx="3709035"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Any questions Royalty Free Vector Image - VectorStock">
            <a:extLst>
              <a:ext uri="{FF2B5EF4-FFF2-40B4-BE49-F238E27FC236}">
                <a16:creationId xmlns:a16="http://schemas.microsoft.com/office/drawing/2014/main" id="{72C307A8-03BE-85A1-BAC3-984DBC862A3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796"/>
          <a:stretch/>
        </p:blipFill>
        <p:spPr bwMode="auto">
          <a:xfrm>
            <a:off x="1219200" y="381000"/>
            <a:ext cx="2484687" cy="261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05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4695-9146-6C0D-1B3A-A8DD6CA7BF8E}"/>
              </a:ext>
            </a:extLst>
          </p:cNvPr>
          <p:cNvSpPr>
            <a:spLocks noGrp="1"/>
          </p:cNvSpPr>
          <p:nvPr>
            <p:ph type="title"/>
          </p:nvPr>
        </p:nvSpPr>
        <p:spPr/>
        <p:txBody>
          <a:bodyPr/>
          <a:lstStyle/>
          <a:p>
            <a:r>
              <a:rPr lang="en-US" dirty="0"/>
              <a:t>Global Infra structure</a:t>
            </a:r>
          </a:p>
        </p:txBody>
      </p:sp>
      <p:sp>
        <p:nvSpPr>
          <p:cNvPr id="3" name="Content Placeholder 2">
            <a:extLst>
              <a:ext uri="{FF2B5EF4-FFF2-40B4-BE49-F238E27FC236}">
                <a16:creationId xmlns:a16="http://schemas.microsoft.com/office/drawing/2014/main" id="{83C50E85-7417-4E2D-E4D3-C94CDE69F114}"/>
              </a:ext>
            </a:extLst>
          </p:cNvPr>
          <p:cNvSpPr>
            <a:spLocks noGrp="1"/>
          </p:cNvSpPr>
          <p:nvPr>
            <p:ph idx="1"/>
          </p:nvPr>
        </p:nvSpPr>
        <p:spPr/>
        <p:txBody>
          <a:bodyPr/>
          <a:lstStyle/>
          <a:p>
            <a:pPr marL="0" indent="0" algn="l">
              <a:buNone/>
            </a:pPr>
            <a:r>
              <a:rPr lang="en-US" b="0" i="0" dirty="0">
                <a:solidFill>
                  <a:srgbClr val="44413D"/>
                </a:solidFill>
                <a:effectLst/>
                <a:latin typeface="Open Sans" panose="020B0606030504020204" pitchFamily="34" charset="0"/>
              </a:rPr>
              <a:t>AWS is able to support this massive workload thanks to its Global Cloud Infrastructure, which consists of the following:</a:t>
            </a:r>
          </a:p>
          <a:p>
            <a:pPr lvl="1"/>
            <a:r>
              <a:rPr lang="en-US" sz="2400" b="0" i="0" dirty="0">
                <a:solidFill>
                  <a:srgbClr val="44413D"/>
                </a:solidFill>
                <a:effectLst/>
                <a:latin typeface="Times New Roman" panose="02020603050405020304" pitchFamily="18" charset="0"/>
                <a:cs typeface="Times New Roman" panose="02020603050405020304" pitchFamily="18" charset="0"/>
              </a:rPr>
              <a:t>Availability Zones </a:t>
            </a:r>
          </a:p>
          <a:p>
            <a:pPr lvl="1"/>
            <a:r>
              <a:rPr lang="en-US" sz="2400" b="0" i="0" dirty="0">
                <a:solidFill>
                  <a:srgbClr val="44413D"/>
                </a:solidFill>
                <a:effectLst/>
                <a:latin typeface="Times New Roman" panose="02020603050405020304" pitchFamily="18" charset="0"/>
                <a:cs typeface="Times New Roman" panose="02020603050405020304" pitchFamily="18" charset="0"/>
              </a:rPr>
              <a:t>Regions</a:t>
            </a:r>
          </a:p>
          <a:p>
            <a:pPr lvl="1"/>
            <a:r>
              <a:rPr lang="en-US" sz="2400" b="0" i="0" dirty="0">
                <a:solidFill>
                  <a:srgbClr val="44413D"/>
                </a:solidFill>
                <a:effectLst/>
                <a:latin typeface="Times New Roman" panose="02020603050405020304" pitchFamily="18" charset="0"/>
                <a:cs typeface="Times New Roman" panose="02020603050405020304" pitchFamily="18" charset="0"/>
              </a:rPr>
              <a:t>Edge Networks</a:t>
            </a:r>
          </a:p>
          <a:p>
            <a:endParaRPr lang="en-US" dirty="0"/>
          </a:p>
        </p:txBody>
      </p:sp>
      <p:sp>
        <p:nvSpPr>
          <p:cNvPr id="4" name="Slide Number Placeholder 3">
            <a:extLst>
              <a:ext uri="{FF2B5EF4-FFF2-40B4-BE49-F238E27FC236}">
                <a16:creationId xmlns:a16="http://schemas.microsoft.com/office/drawing/2014/main" id="{687F2405-089C-ADF8-30A4-3EA5E73C823A}"/>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4</a:t>
            </a:fld>
            <a:endParaRPr kumimoji="0" lang="en-US"/>
          </a:p>
        </p:txBody>
      </p:sp>
      <p:pic>
        <p:nvPicPr>
          <p:cNvPr id="1030" name="Picture 6" descr="AWS Regions and Availability Zones">
            <a:extLst>
              <a:ext uri="{FF2B5EF4-FFF2-40B4-BE49-F238E27FC236}">
                <a16:creationId xmlns:a16="http://schemas.microsoft.com/office/drawing/2014/main" id="{12787992-AE40-2ED1-3299-1C6DD9753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264339"/>
            <a:ext cx="5447099"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lobe PNG Free Images with Transparent Background - (7,478 Free Downloads)">
            <a:extLst>
              <a:ext uri="{FF2B5EF4-FFF2-40B4-BE49-F238E27FC236}">
                <a16:creationId xmlns:a16="http://schemas.microsoft.com/office/drawing/2014/main" id="{5D917249-8CF3-174B-26DD-4CFFD0386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918" y="230190"/>
            <a:ext cx="1340937" cy="133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11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593F0-43F6-F719-995C-1ABEAB7B8657}"/>
              </a:ext>
            </a:extLst>
          </p:cNvPr>
          <p:cNvSpPr>
            <a:spLocks noGrp="1"/>
          </p:cNvSpPr>
          <p:nvPr>
            <p:ph type="title"/>
          </p:nvPr>
        </p:nvSpPr>
        <p:spPr/>
        <p:txBody>
          <a:bodyPr/>
          <a:lstStyle/>
          <a:p>
            <a:r>
              <a:rPr lang="en-US" dirty="0"/>
              <a:t>Availability Zones</a:t>
            </a:r>
          </a:p>
        </p:txBody>
      </p:sp>
      <p:sp>
        <p:nvSpPr>
          <p:cNvPr id="3" name="Content Placeholder 2">
            <a:extLst>
              <a:ext uri="{FF2B5EF4-FFF2-40B4-BE49-F238E27FC236}">
                <a16:creationId xmlns:a16="http://schemas.microsoft.com/office/drawing/2014/main" id="{B8D5DBC5-A648-0308-ADFE-2CC4B061FFB0}"/>
              </a:ext>
            </a:extLst>
          </p:cNvPr>
          <p:cNvSpPr>
            <a:spLocks noGrp="1"/>
          </p:cNvSpPr>
          <p:nvPr>
            <p:ph idx="1"/>
          </p:nvPr>
        </p:nvSpPr>
        <p:spPr/>
        <p:txBody>
          <a:bodyPr/>
          <a:lstStyle/>
          <a:p>
            <a:r>
              <a:rPr lang="en-US" b="0" i="0" dirty="0">
                <a:solidFill>
                  <a:srgbClr val="44413D"/>
                </a:solidFill>
                <a:effectLst/>
                <a:latin typeface="Open Sans" panose="020B0606030504020204" pitchFamily="34" charset="0"/>
              </a:rPr>
              <a:t>An Availability Zone consists of one or more data centers, each with redundant power, networking, and connectivity. The data centers of a single Availability Zone, or “AZ” for short, are typically within 100 kilometers or 60 miles of each other. </a:t>
            </a:r>
            <a:endParaRPr lang="en-US" dirty="0"/>
          </a:p>
        </p:txBody>
      </p:sp>
      <p:sp>
        <p:nvSpPr>
          <p:cNvPr id="4" name="Slide Number Placeholder 3">
            <a:extLst>
              <a:ext uri="{FF2B5EF4-FFF2-40B4-BE49-F238E27FC236}">
                <a16:creationId xmlns:a16="http://schemas.microsoft.com/office/drawing/2014/main" id="{D9A1BCCE-E9FC-D0F1-D705-0B0119175319}"/>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5</a:t>
            </a:fld>
            <a:endParaRPr kumimoji="0" lang="en-US"/>
          </a:p>
        </p:txBody>
      </p:sp>
      <p:pic>
        <p:nvPicPr>
          <p:cNvPr id="2052" name="Picture 4" descr="AWS Cloud Availability Zones">
            <a:extLst>
              <a:ext uri="{FF2B5EF4-FFF2-40B4-BE49-F238E27FC236}">
                <a16:creationId xmlns:a16="http://schemas.microsoft.com/office/drawing/2014/main" id="{CDBCF712-B83B-143A-B4D4-95774393E6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3455963"/>
            <a:ext cx="5410200" cy="246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2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CCB1-9A54-0D53-39BB-BD4C69123C27}"/>
              </a:ext>
            </a:extLst>
          </p:cNvPr>
          <p:cNvSpPr>
            <a:spLocks noGrp="1"/>
          </p:cNvSpPr>
          <p:nvPr>
            <p:ph type="title"/>
          </p:nvPr>
        </p:nvSpPr>
        <p:spPr/>
        <p:txBody>
          <a:bodyPr/>
          <a:lstStyle/>
          <a:p>
            <a:r>
              <a:rPr lang="en-US" dirty="0"/>
              <a:t>REGIONS</a:t>
            </a:r>
          </a:p>
        </p:txBody>
      </p:sp>
      <p:sp>
        <p:nvSpPr>
          <p:cNvPr id="3" name="Content Placeholder 2">
            <a:extLst>
              <a:ext uri="{FF2B5EF4-FFF2-40B4-BE49-F238E27FC236}">
                <a16:creationId xmlns:a16="http://schemas.microsoft.com/office/drawing/2014/main" id="{4621A369-39F2-AF3A-0699-8E52E562D8EA}"/>
              </a:ext>
            </a:extLst>
          </p:cNvPr>
          <p:cNvSpPr>
            <a:spLocks noGrp="1"/>
          </p:cNvSpPr>
          <p:nvPr>
            <p:ph idx="1"/>
          </p:nvPr>
        </p:nvSpPr>
        <p:spPr/>
        <p:txBody>
          <a:bodyPr/>
          <a:lstStyle/>
          <a:p>
            <a:r>
              <a:rPr lang="en-US" b="0" i="0" dirty="0">
                <a:solidFill>
                  <a:srgbClr val="202124"/>
                </a:solidFill>
                <a:effectLst/>
                <a:latin typeface="arial" panose="020B0604020202020204" pitchFamily="34" charset="0"/>
              </a:rPr>
              <a:t>Each AWS Region is </a:t>
            </a:r>
            <a:r>
              <a:rPr lang="en-US" b="1" i="0" dirty="0">
                <a:solidFill>
                  <a:srgbClr val="202124"/>
                </a:solidFill>
                <a:effectLst/>
                <a:latin typeface="arial" panose="020B0604020202020204" pitchFamily="34" charset="0"/>
              </a:rPr>
              <a:t>a separate geographic area</a:t>
            </a:r>
            <a:r>
              <a:rPr lang="en-US" b="0" i="0" dirty="0">
                <a:solidFill>
                  <a:srgbClr val="202124"/>
                </a:solidFill>
                <a:effectLst/>
                <a:latin typeface="arial" panose="020B0604020202020204" pitchFamily="34" charset="0"/>
              </a:rPr>
              <a:t>. Each AWS Region has multiple, isolated locations known as Availability Zones.</a:t>
            </a:r>
            <a:endParaRPr lang="en-US" dirty="0"/>
          </a:p>
        </p:txBody>
      </p:sp>
      <p:sp>
        <p:nvSpPr>
          <p:cNvPr id="4" name="Slide Number Placeholder 3">
            <a:extLst>
              <a:ext uri="{FF2B5EF4-FFF2-40B4-BE49-F238E27FC236}">
                <a16:creationId xmlns:a16="http://schemas.microsoft.com/office/drawing/2014/main" id="{6383B905-6F78-FB91-8E5F-33C9453A6095}"/>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6</a:t>
            </a:fld>
            <a:endParaRPr kumimoji="0" lang="en-US"/>
          </a:p>
        </p:txBody>
      </p:sp>
      <p:pic>
        <p:nvPicPr>
          <p:cNvPr id="5" name="Picture 2">
            <a:extLst>
              <a:ext uri="{FF2B5EF4-FFF2-40B4-BE49-F238E27FC236}">
                <a16:creationId xmlns:a16="http://schemas.microsoft.com/office/drawing/2014/main" id="{D56C977E-3791-77D7-F51B-CC8E24ACE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91"/>
          <a:stretch/>
        </p:blipFill>
        <p:spPr bwMode="auto">
          <a:xfrm>
            <a:off x="4476750" y="3338325"/>
            <a:ext cx="3962400" cy="283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67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8ED4-72D7-E9A0-164E-05EFD8DF8F49}"/>
              </a:ext>
            </a:extLst>
          </p:cNvPr>
          <p:cNvSpPr>
            <a:spLocks noGrp="1"/>
          </p:cNvSpPr>
          <p:nvPr>
            <p:ph type="title"/>
          </p:nvPr>
        </p:nvSpPr>
        <p:spPr/>
        <p:txBody>
          <a:bodyPr/>
          <a:lstStyle/>
          <a:p>
            <a:r>
              <a:rPr lang="en-US" dirty="0"/>
              <a:t>Edge Locations</a:t>
            </a:r>
          </a:p>
        </p:txBody>
      </p:sp>
      <p:sp>
        <p:nvSpPr>
          <p:cNvPr id="3" name="Content Placeholder 2">
            <a:extLst>
              <a:ext uri="{FF2B5EF4-FFF2-40B4-BE49-F238E27FC236}">
                <a16:creationId xmlns:a16="http://schemas.microsoft.com/office/drawing/2014/main" id="{238B561B-C86C-B681-F20F-1E79558F682C}"/>
              </a:ext>
            </a:extLst>
          </p:cNvPr>
          <p:cNvSpPr>
            <a:spLocks noGrp="1"/>
          </p:cNvSpPr>
          <p:nvPr>
            <p:ph idx="1"/>
          </p:nvPr>
        </p:nvSpPr>
        <p:spPr/>
        <p:txBody>
          <a:bodyPr/>
          <a:lstStyle/>
          <a:p>
            <a:r>
              <a:rPr lang="en-US" b="0" i="0" dirty="0">
                <a:solidFill>
                  <a:srgbClr val="202124"/>
                </a:solidFill>
                <a:effectLst/>
                <a:latin typeface="arial" panose="020B0604020202020204" pitchFamily="34" charset="0"/>
              </a:rPr>
              <a:t>Edge Location is the Data Center used </a:t>
            </a:r>
            <a:r>
              <a:rPr lang="en-US" b="1" i="0" dirty="0">
                <a:solidFill>
                  <a:srgbClr val="202124"/>
                </a:solidFill>
                <a:effectLst/>
                <a:latin typeface="arial" panose="020B0604020202020204" pitchFamily="34" charset="0"/>
              </a:rPr>
              <a:t>to deliver content fast to your users</a:t>
            </a:r>
            <a:r>
              <a:rPr lang="en-US" b="0" i="0" dirty="0">
                <a:solidFill>
                  <a:srgbClr val="202124"/>
                </a:solidFill>
                <a:effectLst/>
                <a:latin typeface="arial" panose="020B0604020202020204" pitchFamily="34" charset="0"/>
              </a:rPr>
              <a:t>. It is the site that is nearest your users.</a:t>
            </a:r>
            <a:endParaRPr lang="en-US" dirty="0"/>
          </a:p>
        </p:txBody>
      </p:sp>
      <p:sp>
        <p:nvSpPr>
          <p:cNvPr id="4" name="Slide Number Placeholder 3">
            <a:extLst>
              <a:ext uri="{FF2B5EF4-FFF2-40B4-BE49-F238E27FC236}">
                <a16:creationId xmlns:a16="http://schemas.microsoft.com/office/drawing/2014/main" id="{66F4693B-9BA6-5369-4AE1-86667A49D571}"/>
              </a:ext>
            </a:extLst>
          </p:cNvPr>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7</a:t>
            </a:fld>
            <a:endParaRPr kumimoji="0" lang="en-US"/>
          </a:p>
        </p:txBody>
      </p:sp>
      <p:pic>
        <p:nvPicPr>
          <p:cNvPr id="9218" name="Picture 2">
            <a:extLst>
              <a:ext uri="{FF2B5EF4-FFF2-40B4-BE49-F238E27FC236}">
                <a16:creationId xmlns:a16="http://schemas.microsoft.com/office/drawing/2014/main" id="{D6C8A1A2-9174-2230-5F5F-A7667CA59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855522"/>
            <a:ext cx="608647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64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a:ln>
            <a:solidFill>
              <a:srgbClr val="00B050"/>
            </a:solidFill>
          </a:ln>
          <a:effectLst>
            <a:glow rad="228600">
              <a:schemeClr val="accent3">
                <a:satMod val="175000"/>
                <a:alpha val="40000"/>
              </a:schemeClr>
            </a:glow>
            <a:innerShdw blurRad="63500" dist="50800" dir="18900000">
              <a:prstClr val="black">
                <a:alpha val="50000"/>
              </a:prstClr>
            </a:innerShdw>
          </a:effectLst>
        </p:spPr>
        <p:txBody>
          <a:bodyPr/>
          <a:lstStyle/>
          <a:p>
            <a:r>
              <a:rPr lang="en-US" dirty="0"/>
              <a:t>WHAT IS IAM?</a:t>
            </a:r>
          </a:p>
        </p:txBody>
      </p:sp>
      <p:sp>
        <p:nvSpPr>
          <p:cNvPr id="3" name="Content Placeholder 2"/>
          <p:cNvSpPr>
            <a:spLocks noGrp="1"/>
          </p:cNvSpPr>
          <p:nvPr>
            <p:ph idx="1"/>
          </p:nvPr>
        </p:nvSpPr>
        <p:spPr>
          <a:xfrm>
            <a:off x="457200" y="1828800"/>
            <a:ext cx="8229600" cy="4297363"/>
          </a:xfrm>
        </p:spPr>
        <p:txBody>
          <a:bodyPr/>
          <a:lstStyle/>
          <a:p>
            <a:r>
              <a:rPr lang="en-US" dirty="0"/>
              <a:t>AWS Identity and Access Management (IAM) is </a:t>
            </a:r>
            <a:r>
              <a:rPr lang="en-US" b="1" dirty="0"/>
              <a:t>a web service that helps you securely control access to AWS resources</a:t>
            </a:r>
            <a:r>
              <a:rPr lang="en-US" dirty="0"/>
              <a:t>. With IAM, you can centrally manage permissions that control which AWS resources users can access. You use IAM to control who is authenticated (signed in) and authorized (has permissions) to use resources.</a:t>
            </a:r>
          </a:p>
        </p:txBody>
      </p:sp>
      <p:pic>
        <p:nvPicPr>
          <p:cNvPr id="4" name="Picture 3"/>
          <p:cNvPicPr>
            <a:picLocks noChangeAspect="1"/>
          </p:cNvPicPr>
          <p:nvPr/>
        </p:nvPicPr>
        <p:blipFill>
          <a:blip r:embed="rId2"/>
          <a:stretch>
            <a:fillRect/>
          </a:stretch>
        </p:blipFill>
        <p:spPr>
          <a:xfrm>
            <a:off x="5943600" y="3392658"/>
            <a:ext cx="1600200" cy="3062884"/>
          </a:xfrm>
          <a:prstGeom prst="rect">
            <a:avLst/>
          </a:prstGeom>
        </p:spPr>
      </p:pic>
    </p:spTree>
    <p:extLst>
      <p:ext uri="{BB962C8B-B14F-4D97-AF65-F5344CB8AC3E}">
        <p14:creationId xmlns:p14="http://schemas.microsoft.com/office/powerpoint/2010/main" val="231876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USER</a:t>
            </a:r>
          </a:p>
        </p:txBody>
      </p:sp>
      <p:sp>
        <p:nvSpPr>
          <p:cNvPr id="3" name="Content Placeholder 2"/>
          <p:cNvSpPr>
            <a:spLocks noGrp="1"/>
          </p:cNvSpPr>
          <p:nvPr>
            <p:ph idx="1"/>
          </p:nvPr>
        </p:nvSpPr>
        <p:spPr>
          <a:xfrm>
            <a:off x="457200" y="1989427"/>
            <a:ext cx="8229600" cy="4525963"/>
          </a:xfrm>
        </p:spPr>
        <p:txBody>
          <a:bodyPr/>
          <a:lstStyle/>
          <a:p>
            <a:r>
              <a:rPr lang="en-US" dirty="0"/>
              <a:t>An IAM user is </a:t>
            </a:r>
            <a:r>
              <a:rPr lang="en-US" b="1" dirty="0"/>
              <a:t>a resource in IAM that has associated credentials and permissions</a:t>
            </a:r>
            <a:r>
              <a:rPr lang="en-US" dirty="0"/>
              <a:t>. An IAM user can represent a person or an application that uses its credentials to make AWS requests. This is typically referred to as a service account.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0359"/>
          <a:stretch/>
        </p:blipFill>
        <p:spPr>
          <a:xfrm>
            <a:off x="1447800" y="3962400"/>
            <a:ext cx="2057400" cy="1989427"/>
          </a:xfrm>
          <a:prstGeom prst="rect">
            <a:avLst/>
          </a:prstGeom>
        </p:spPr>
      </p:pic>
      <p:pic>
        <p:nvPicPr>
          <p:cNvPr id="5" name="Picture 4"/>
          <p:cNvPicPr>
            <a:picLocks noChangeAspect="1"/>
          </p:cNvPicPr>
          <p:nvPr/>
        </p:nvPicPr>
        <p:blipFill>
          <a:blip r:embed="rId3"/>
          <a:stretch>
            <a:fillRect/>
          </a:stretch>
        </p:blipFill>
        <p:spPr>
          <a:xfrm>
            <a:off x="5935449" y="4042225"/>
            <a:ext cx="955964" cy="1829775"/>
          </a:xfrm>
          <a:prstGeom prst="rect">
            <a:avLst/>
          </a:prstGeom>
        </p:spPr>
      </p:pic>
      <p:sp>
        <p:nvSpPr>
          <p:cNvPr id="6" name="Arrow: Right 5">
            <a:extLst>
              <a:ext uri="{FF2B5EF4-FFF2-40B4-BE49-F238E27FC236}">
                <a16:creationId xmlns:a16="http://schemas.microsoft.com/office/drawing/2014/main" id="{5C2AFC9D-1214-AD1A-D496-986142E53008}"/>
              </a:ext>
            </a:extLst>
          </p:cNvPr>
          <p:cNvSpPr/>
          <p:nvPr/>
        </p:nvSpPr>
        <p:spPr>
          <a:xfrm>
            <a:off x="3962400" y="4648200"/>
            <a:ext cx="1676402"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55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4176</TotalTime>
  <Words>1782</Words>
  <Application>Microsoft Office PowerPoint</Application>
  <PresentationFormat>On-screen Show (4:3)</PresentationFormat>
  <Paragraphs>176</Paragraphs>
  <Slides>33</Slides>
  <Notes>0</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Calibri</vt:lpstr>
      <vt:lpstr>AmazonEmberLight</vt:lpstr>
      <vt:lpstr>gt-medium</vt:lpstr>
      <vt:lpstr>Wingdings</vt:lpstr>
      <vt:lpstr>Verdana</vt:lpstr>
      <vt:lpstr>Book Antiqua</vt:lpstr>
      <vt:lpstr>Open Sans</vt:lpstr>
      <vt:lpstr>Times New Roman</vt:lpstr>
      <vt:lpstr>Arial</vt:lpstr>
      <vt:lpstr>Arial</vt:lpstr>
      <vt:lpstr>Calibri Light</vt:lpstr>
      <vt:lpstr>Indie Flower</vt:lpstr>
      <vt:lpstr>Office Theme</vt:lpstr>
      <vt:lpstr>PowerPoint Presentation</vt:lpstr>
      <vt:lpstr>CONTENTS</vt:lpstr>
      <vt:lpstr>What is Amazon Web Services ?</vt:lpstr>
      <vt:lpstr>Global Infra structure</vt:lpstr>
      <vt:lpstr>Availability Zones</vt:lpstr>
      <vt:lpstr>REGIONS</vt:lpstr>
      <vt:lpstr>Edge Locations</vt:lpstr>
      <vt:lpstr>WHAT IS IAM?</vt:lpstr>
      <vt:lpstr>IAM USER</vt:lpstr>
      <vt:lpstr>PowerPoint Presentation</vt:lpstr>
      <vt:lpstr>PowerPoint Presentation</vt:lpstr>
      <vt:lpstr>PowerPoint Presentation</vt:lpstr>
      <vt:lpstr>PowerPoint Presentation</vt:lpstr>
      <vt:lpstr>Elastic Compute Cloud (EC2)</vt:lpstr>
      <vt:lpstr>EC2 Payment methods</vt:lpstr>
      <vt:lpstr>Elastic Block Store (EBS)</vt:lpstr>
      <vt:lpstr>TYPES OF EBS Volumes</vt:lpstr>
      <vt:lpstr>AUTO SCALING</vt:lpstr>
      <vt:lpstr>SCALING POLICIES</vt:lpstr>
      <vt:lpstr>PowerPoint Presentation</vt:lpstr>
      <vt:lpstr>Load Balancing</vt:lpstr>
      <vt:lpstr>PowerPoint Presentation</vt:lpstr>
      <vt:lpstr>ROUTE 53</vt:lpstr>
      <vt:lpstr>Simple Storage Service (S3)</vt:lpstr>
      <vt:lpstr>TYPES OF S3 STORAGE </vt:lpstr>
      <vt:lpstr>Virtual Private Cloud (VPC)</vt:lpstr>
      <vt:lpstr>Amazon Relational Database Service (RDS)</vt:lpstr>
      <vt:lpstr> Amazon Dynamo DB </vt:lpstr>
      <vt:lpstr>CLOUD FRONT</vt:lpstr>
      <vt:lpstr> Amazon Cloud Watch</vt:lpstr>
      <vt:lpstr>Cloud Trail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shadi</dc:creator>
  <cp:lastModifiedBy>Venkata Phani</cp:lastModifiedBy>
  <cp:revision>142</cp:revision>
  <dcterms:created xsi:type="dcterms:W3CDTF">2013-10-08T20:05:47Z</dcterms:created>
  <dcterms:modified xsi:type="dcterms:W3CDTF">2023-03-11T08:42:12Z</dcterms:modified>
</cp:coreProperties>
</file>